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494" r:id="rId4"/>
    <p:sldId id="258" r:id="rId5"/>
    <p:sldId id="501" r:id="rId6"/>
    <p:sldId id="502" r:id="rId7"/>
    <p:sldId id="496" r:id="rId8"/>
    <p:sldId id="504" r:id="rId9"/>
    <p:sldId id="499" r:id="rId10"/>
    <p:sldId id="505" r:id="rId11"/>
    <p:sldId id="506" r:id="rId12"/>
    <p:sldId id="509" r:id="rId13"/>
    <p:sldId id="510" r:id="rId14"/>
    <p:sldId id="262" r:id="rId15"/>
    <p:sldId id="522" r:id="rId16"/>
    <p:sldId id="523" r:id="rId17"/>
    <p:sldId id="524" r:id="rId18"/>
    <p:sldId id="534" r:id="rId19"/>
    <p:sldId id="540" r:id="rId20"/>
    <p:sldId id="541" r:id="rId21"/>
    <p:sldId id="542" r:id="rId22"/>
    <p:sldId id="543" r:id="rId23"/>
    <p:sldId id="536" r:id="rId24"/>
    <p:sldId id="537" r:id="rId25"/>
    <p:sldId id="538" r:id="rId26"/>
    <p:sldId id="544" r:id="rId27"/>
    <p:sldId id="515" r:id="rId28"/>
    <p:sldId id="546" r:id="rId29"/>
    <p:sldId id="547" r:id="rId30"/>
    <p:sldId id="517" r:id="rId31"/>
    <p:sldId id="548" r:id="rId32"/>
    <p:sldId id="284" r:id="rId33"/>
    <p:sldId id="283" r:id="rId34"/>
    <p:sldId id="518" r:id="rId35"/>
    <p:sldId id="519" r:id="rId36"/>
    <p:sldId id="290" r:id="rId37"/>
    <p:sldId id="549" r:id="rId38"/>
    <p:sldId id="550" r:id="rId39"/>
    <p:sldId id="551" r:id="rId40"/>
    <p:sldId id="552" r:id="rId41"/>
    <p:sldId id="553" r:id="rId42"/>
    <p:sldId id="554" r:id="rId43"/>
    <p:sldId id="556" r:id="rId44"/>
    <p:sldId id="557" r:id="rId45"/>
    <p:sldId id="558" r:id="rId46"/>
    <p:sldId id="559" r:id="rId47"/>
    <p:sldId id="560" r:id="rId48"/>
    <p:sldId id="561" r:id="rId49"/>
    <p:sldId id="562" r:id="rId50"/>
    <p:sldId id="563" r:id="rId51"/>
    <p:sldId id="564" r:id="rId52"/>
    <p:sldId id="565" r:id="rId53"/>
    <p:sldId id="566" r:id="rId54"/>
    <p:sldId id="530" r:id="rId5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8" autoAdjust="0"/>
    <p:restoredTop sz="94660"/>
  </p:normalViewPr>
  <p:slideViewPr>
    <p:cSldViewPr snapToGrid="0">
      <p:cViewPr varScale="1">
        <p:scale>
          <a:sx n="67" d="100"/>
          <a:sy n="67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D96D-DDA9-4F75-A128-7356BE136051}" type="datetimeFigureOut">
              <a:rPr lang="pt-BR" smtClean="0"/>
              <a:t>14/11/2019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584-EBD4-46F6-BF5D-5FE3131C4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635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D96D-DDA9-4F75-A128-7356BE136051}" type="datetimeFigureOut">
              <a:rPr lang="pt-BR" smtClean="0"/>
              <a:t>14/11/2019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584-EBD4-46F6-BF5D-5FE3131C4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018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D96D-DDA9-4F75-A128-7356BE136051}" type="datetimeFigureOut">
              <a:rPr lang="pt-BR" smtClean="0"/>
              <a:t>14/11/2019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584-EBD4-46F6-BF5D-5FE3131C4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188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848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56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D96D-DDA9-4F75-A128-7356BE136051}" type="datetimeFigureOut">
              <a:rPr lang="pt-BR" smtClean="0"/>
              <a:t>14/11/2019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584-EBD4-46F6-BF5D-5FE3131C4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932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D96D-DDA9-4F75-A128-7356BE136051}" type="datetimeFigureOut">
              <a:rPr lang="pt-BR" smtClean="0"/>
              <a:t>14/11/2019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584-EBD4-46F6-BF5D-5FE3131C4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2087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D96D-DDA9-4F75-A128-7356BE136051}" type="datetimeFigureOut">
              <a:rPr lang="pt-BR" smtClean="0"/>
              <a:t>14/11/2019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584-EBD4-46F6-BF5D-5FE3131C4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175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D96D-DDA9-4F75-A128-7356BE136051}" type="datetimeFigureOut">
              <a:rPr lang="pt-BR" smtClean="0"/>
              <a:t>14/11/2019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584-EBD4-46F6-BF5D-5FE3131C4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678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D96D-DDA9-4F75-A128-7356BE136051}" type="datetimeFigureOut">
              <a:rPr lang="pt-BR" smtClean="0"/>
              <a:t>14/11/2019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584-EBD4-46F6-BF5D-5FE3131C4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422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D96D-DDA9-4F75-A128-7356BE136051}" type="datetimeFigureOut">
              <a:rPr lang="pt-BR" smtClean="0"/>
              <a:t>14/11/2019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584-EBD4-46F6-BF5D-5FE3131C4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655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D96D-DDA9-4F75-A128-7356BE136051}" type="datetimeFigureOut">
              <a:rPr lang="pt-BR" smtClean="0"/>
              <a:t>14/11/2019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584-EBD4-46F6-BF5D-5FE3131C4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66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D96D-DDA9-4F75-A128-7356BE136051}" type="datetimeFigureOut">
              <a:rPr lang="pt-BR" smtClean="0"/>
              <a:t>14/11/2019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584-EBD4-46F6-BF5D-5FE3131C4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063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BD96D-DDA9-4F75-A128-7356BE136051}" type="datetimeFigureOut">
              <a:rPr lang="pt-BR" smtClean="0"/>
              <a:t>14/11/2019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E5584-EBD4-46F6-BF5D-5FE3131C4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05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Assembleia Pastoral da Arquidiocese de Olinda e Recife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15-15 de novembro de 2019</a:t>
            </a:r>
          </a:p>
        </p:txBody>
      </p:sp>
    </p:spTree>
    <p:extLst>
      <p:ext uri="{BB962C8B-B14F-4D97-AF65-F5344CB8AC3E}">
        <p14:creationId xmlns:p14="http://schemas.microsoft.com/office/powerpoint/2010/main" val="2111827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18AAF9-9971-4F5F-92D9-3C6B5354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B3FFD0-C7D8-4040-81FD-FE2149B020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618518"/>
            <a:ext cx="10363826" cy="517268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/>
              <a:t>8. A comunidade eclesial missionária é sustentada por quatro pilares: Palavra, Pão, Caridade e Ação Missionária. Em cada um deles, as urgências anteriores são reagrupadas e permanecem mostrando sua atualidade: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b="1" dirty="0">
                <a:solidFill>
                  <a:srgbClr val="FF0000"/>
                </a:solidFill>
              </a:rPr>
              <a:t>Palavra</a:t>
            </a:r>
            <a:r>
              <a:rPr lang="pt-BR" dirty="0"/>
              <a:t> – Iniciação à Vida Cristã e Animação Bíblica; 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>
                <a:solidFill>
                  <a:srgbClr val="FF0000"/>
                </a:solidFill>
              </a:rPr>
              <a:t>Pão</a:t>
            </a:r>
            <a:r>
              <a:rPr lang="pt-BR" dirty="0"/>
              <a:t> - Liturgia e espiritualidade;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>
                <a:solidFill>
                  <a:srgbClr val="FF0000"/>
                </a:solidFill>
              </a:rPr>
              <a:t>Caridade</a:t>
            </a:r>
            <a:r>
              <a:rPr lang="pt-BR" dirty="0"/>
              <a:t> - Serviço à vida plena; 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>
                <a:solidFill>
                  <a:srgbClr val="FF0000"/>
                </a:solidFill>
              </a:rPr>
              <a:t>Ação Missionária </a:t>
            </a:r>
            <a:r>
              <a:rPr lang="pt-BR" dirty="0"/>
              <a:t>- estado permanente de missão. </a:t>
            </a:r>
          </a:p>
        </p:txBody>
      </p:sp>
    </p:spTree>
    <p:extLst>
      <p:ext uri="{BB962C8B-B14F-4D97-AF65-F5344CB8AC3E}">
        <p14:creationId xmlns:p14="http://schemas.microsoft.com/office/powerpoint/2010/main" val="2275249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263352" y="1772816"/>
            <a:ext cx="11809312" cy="40324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4400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EVANGELIZAR</a:t>
            </a:r>
            <a:r>
              <a:rPr lang="pt-BR" sz="44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/>
              <a:t>no Brasil cada vez mais </a:t>
            </a:r>
            <a:r>
              <a:rPr lang="pt-B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urbano</a:t>
            </a:r>
            <a:r>
              <a:rPr lang="pt-BR" dirty="0"/>
              <a:t>, pelo anúncio da </a:t>
            </a:r>
            <a:r>
              <a:rPr lang="pt-B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Palavra de Deus</a:t>
            </a:r>
            <a:r>
              <a:rPr lang="pt-BR" dirty="0"/>
              <a:t>, formando </a:t>
            </a:r>
            <a:r>
              <a:rPr lang="pt-B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discípulos e discípulas </a:t>
            </a:r>
            <a:r>
              <a:rPr lang="pt-BR" dirty="0"/>
              <a:t>de Jesus Cristo, em </a:t>
            </a:r>
            <a:r>
              <a:rPr lang="pt-BR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comunidades eclesiais missionárias</a:t>
            </a:r>
            <a:r>
              <a:rPr lang="pt-BR" dirty="0"/>
              <a:t>, à luz da evangélica </a:t>
            </a:r>
            <a:r>
              <a:rPr lang="pt-B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opção preferencial pelos pobres</a:t>
            </a:r>
            <a:r>
              <a:rPr lang="pt-BR" dirty="0"/>
              <a:t>, cuidando da </a:t>
            </a:r>
            <a:r>
              <a:rPr lang="pt-B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Casa Comum </a:t>
            </a:r>
            <a:r>
              <a:rPr lang="pt-BR" dirty="0"/>
              <a:t>e testemunhando o </a:t>
            </a:r>
            <a:r>
              <a:rPr lang="pt-B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Reino de Deus </a:t>
            </a:r>
            <a:r>
              <a:rPr lang="pt-BR" dirty="0"/>
              <a:t>rumo à plenitude.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-14610"/>
            <a:ext cx="12192000" cy="14465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pt-BR" sz="8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das diretrizes</a:t>
            </a:r>
            <a:endParaRPr lang="pt-BR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8562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655320" y="365125"/>
            <a:ext cx="5120114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3400" dirty="0"/>
              <a:t>C A P Í T U L O 1 </a:t>
            </a:r>
            <a:br>
              <a:rPr lang="en-US" sz="3400" dirty="0"/>
            </a:b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ANÚNCIO DO EVANGELHO DE JESUS CRISTO</a:t>
            </a:r>
            <a:endParaRPr lang="en-US" sz="3400" dirty="0"/>
          </a:p>
        </p:txBody>
      </p:sp>
      <p:cxnSp>
        <p:nvCxnSpPr>
          <p:cNvPr id="14" name="Straight Arrow Connector 1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55321" y="2575034"/>
            <a:ext cx="5120113" cy="3462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2286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i="1" dirty="0"/>
              <a:t>12. </a:t>
            </a:r>
            <a:r>
              <a:rPr lang="en-US" sz="3200" dirty="0"/>
              <a:t>[...]</a:t>
            </a:r>
            <a:r>
              <a:rPr lang="en-US" sz="3200" i="1" dirty="0"/>
              <a:t> No </a:t>
            </a:r>
            <a:r>
              <a:rPr lang="en-US" sz="3200" i="1" dirty="0" err="1"/>
              <a:t>início</a:t>
            </a:r>
            <a:r>
              <a:rPr lang="en-US" sz="3200" i="1" dirty="0"/>
              <a:t> do ser </a:t>
            </a:r>
            <a:r>
              <a:rPr lang="en-US" sz="3200" i="1" dirty="0" err="1"/>
              <a:t>cristão</a:t>
            </a:r>
            <a:r>
              <a:rPr lang="en-US" sz="3200" i="1" dirty="0"/>
              <a:t>, </a:t>
            </a:r>
            <a:r>
              <a:rPr lang="en-US" sz="3200" i="1" dirty="0" err="1"/>
              <a:t>não</a:t>
            </a:r>
            <a:r>
              <a:rPr lang="en-US" sz="3200" i="1" dirty="0"/>
              <a:t> </a:t>
            </a:r>
            <a:r>
              <a:rPr lang="en-US" sz="3200" i="1" dirty="0" err="1"/>
              <a:t>há</a:t>
            </a:r>
            <a:r>
              <a:rPr lang="en-US" sz="3200" i="1" dirty="0"/>
              <a:t> </a:t>
            </a:r>
            <a:r>
              <a:rPr lang="en-US" sz="3200" i="1" dirty="0" err="1"/>
              <a:t>uma</a:t>
            </a:r>
            <a:r>
              <a:rPr lang="en-US" sz="3200" i="1" dirty="0"/>
              <a:t> </a:t>
            </a:r>
            <a:r>
              <a:rPr lang="en-US" sz="3200" i="1" dirty="0" err="1"/>
              <a:t>decisão</a:t>
            </a:r>
            <a:r>
              <a:rPr lang="en-US" sz="3200" i="1" dirty="0"/>
              <a:t> </a:t>
            </a:r>
            <a:r>
              <a:rPr lang="en-US" sz="3200" i="1" dirty="0" err="1"/>
              <a:t>ética</a:t>
            </a:r>
            <a:r>
              <a:rPr lang="en-US" sz="3200" i="1" dirty="0"/>
              <a:t> </a:t>
            </a:r>
            <a:r>
              <a:rPr lang="en-US" sz="3200" i="1" dirty="0" err="1"/>
              <a:t>ou</a:t>
            </a:r>
            <a:r>
              <a:rPr lang="en-US" sz="3200" i="1" dirty="0"/>
              <a:t> </a:t>
            </a:r>
            <a:r>
              <a:rPr lang="en-US" sz="3200" i="1" dirty="0" err="1"/>
              <a:t>uma</a:t>
            </a:r>
            <a:r>
              <a:rPr lang="en-US" sz="3200" i="1" dirty="0"/>
              <a:t> </a:t>
            </a:r>
            <a:r>
              <a:rPr lang="en-US" sz="3200" i="1" dirty="0" err="1"/>
              <a:t>grande</a:t>
            </a:r>
            <a:r>
              <a:rPr lang="en-US" sz="3200" i="1" dirty="0"/>
              <a:t> </a:t>
            </a:r>
            <a:r>
              <a:rPr lang="en-US" sz="3200" i="1" dirty="0" err="1"/>
              <a:t>ideia</a:t>
            </a:r>
            <a:r>
              <a:rPr lang="en-US" sz="3200" i="1" dirty="0"/>
              <a:t>, mas o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encontro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 um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acontecimento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com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Pessoa que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à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um novo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horizonte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e,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desta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forma, o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rumo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decisivo</a:t>
            </a:r>
            <a:r>
              <a:rPr lang="en-US" sz="3200" i="1" dirty="0"/>
              <a:t>.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765B45F-36F9-4DC6-A0E7-5FE8E2A5DD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8528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84207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63352" y="457200"/>
            <a:ext cx="6889616" cy="54920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None/>
            </a:pPr>
            <a:r>
              <a:rPr lang="pt-BR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18. Quando contemplamos o Evangelho, encontramos dois verbos que marcam a relação de Jesus com os discípulos: </a:t>
            </a:r>
            <a:r>
              <a:rPr lang="pt-BR" sz="4400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“vinde” e “ide”</a:t>
            </a:r>
            <a:r>
              <a:rPr lang="pt-BR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. </a:t>
            </a:r>
            <a:r>
              <a:rPr lang="pt-BR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Jesus que chama é o mesmo Jesus que envia (Mc 3,13-15). Ele chama para estar consigo e para sair em missão. Por isso, não se pode separar a vida em comunidade da ação missionária, como se uma só dessas dimensões bastasse.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D965B6C-C9B6-4208-A0AE-15AF25D32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38" y="557213"/>
            <a:ext cx="4214812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72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-27384"/>
            <a:ext cx="12192000" cy="1143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 urbana (27-32)</a:t>
            </a: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631504" y="1844824"/>
            <a:ext cx="8856984" cy="34563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1305342"/>
            <a:ext cx="12192000" cy="21236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pt-BR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Estilo de vida e  mentalidade dos ambientes citadinos se expandem sempre mais em todas as realidades.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5366826"/>
            <a:ext cx="12192000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pt-BR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Consequências - humanas, éticas, sociais, tecnológicas e ambientais.</a:t>
            </a:r>
          </a:p>
        </p:txBody>
      </p:sp>
      <p:sp>
        <p:nvSpPr>
          <p:cNvPr id="6" name="Seta para baixo 5"/>
          <p:cNvSpPr/>
          <p:nvPr/>
        </p:nvSpPr>
        <p:spPr>
          <a:xfrm>
            <a:off x="5306647" y="3429000"/>
            <a:ext cx="1368152" cy="1872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0410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75D379-24E5-4643-B79D-938F937F3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C1C63A-99DE-4614-8005-393ED072CC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618518"/>
            <a:ext cx="10363826" cy="51726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200" dirty="0"/>
              <a:t>28. </a:t>
            </a:r>
            <a:r>
              <a:rPr lang="pt-BR" sz="3200" b="1" dirty="0">
                <a:solidFill>
                  <a:srgbClr val="FF0000"/>
                </a:solidFill>
              </a:rPr>
              <a:t>Nesta conjuntura, marcada por um forte pluralismo, torna-se necessário encontrar critérios para a interpretação e interação com a realidade presente. </a:t>
            </a:r>
            <a:r>
              <a:rPr lang="pt-BR" sz="3200" dirty="0"/>
              <a:t>Um dos desafios mais relevantes é, sem dúvida, a cultura urbana, pois nosso mundo vai se tornando cada vez mais urbano. Isso acontece não só porque as pessoas tendem a residir nas cidades, mas também porque o </a:t>
            </a:r>
            <a:r>
              <a:rPr lang="pt-BR" sz="3200" b="1" dirty="0"/>
              <a:t>estilo de vida </a:t>
            </a:r>
            <a:r>
              <a:rPr lang="pt-BR" sz="3200" dirty="0"/>
              <a:t>e a </a:t>
            </a:r>
            <a:r>
              <a:rPr lang="pt-BR" sz="3200" b="1" dirty="0"/>
              <a:t>mentalidade</a:t>
            </a:r>
            <a:r>
              <a:rPr lang="pt-BR" sz="3200" dirty="0"/>
              <a:t> dos ambientes citadinos se expandem sempre mais, alcançando os rincões mais distantes, com todas as consequências - humanas, éticas, sociais, tecnológicas e ambientais, entre outras. É por isso, que pensar a relação entre evangelização e cultura urbana, torna-se um imperativo para a ação evangelizadora em nossos dias. </a:t>
            </a:r>
          </a:p>
        </p:txBody>
      </p:sp>
    </p:spTree>
    <p:extLst>
      <p:ext uri="{BB962C8B-B14F-4D97-AF65-F5344CB8AC3E}">
        <p14:creationId xmlns:p14="http://schemas.microsoft.com/office/powerpoint/2010/main" val="411637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929BDB-2BAE-4AA3-A445-5A54C1FC8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67396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1.5. Comunidades eclesiais missionárias no contexto urbano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1B6C1B-E2E0-4FCD-95B3-7D894A4FB9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2000250"/>
            <a:ext cx="10730539" cy="4239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33. No momento atual, pelo qual passam o mundo e o Brasil, a conversão pastoral se apresenta como desafio irrenunciável. </a:t>
            </a:r>
            <a:r>
              <a:rPr lang="pt-BR" sz="3200" b="1" dirty="0">
                <a:solidFill>
                  <a:srgbClr val="FF0000"/>
                </a:solidFill>
              </a:rPr>
              <a:t>Esta conversão implica a formação de pequenas comunidades eclesiais missionárias, nos mais variados ambientes, que sejam casas da Palavra, do Pão, da caridade e abertas à ação missionária. </a:t>
            </a:r>
            <a:r>
              <a:rPr lang="pt-BR" sz="3200" dirty="0"/>
              <a:t>Essas comunidades podem oferecer, nesse contexto, meios adequados para o crescimento na fé, para o fortalecimento da comunhão fraterna, para o engajamento de seus integrantes na missão e para a renovação da sociedade. </a:t>
            </a:r>
          </a:p>
        </p:txBody>
      </p:sp>
    </p:spTree>
    <p:extLst>
      <p:ext uri="{BB962C8B-B14F-4D97-AF65-F5344CB8AC3E}">
        <p14:creationId xmlns:p14="http://schemas.microsoft.com/office/powerpoint/2010/main" val="4291825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524000" y="0"/>
            <a:ext cx="9143999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/>
              <a:t>C A P Í T U L O 2</a:t>
            </a:r>
            <a:br>
              <a:rPr lang="pt-BR" sz="3600" dirty="0"/>
            </a:b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OLHAR DE DISCÍPULOS MISSIONÁRIOS (41-72)</a:t>
            </a:r>
            <a:br>
              <a:rPr lang="pt-BR" sz="3600" dirty="0">
                <a:solidFill>
                  <a:schemeClr val="accent1">
                    <a:lumMod val="75000"/>
                  </a:schemeClr>
                </a:solidFill>
              </a:rPr>
            </a:br>
            <a:endParaRPr lang="pt-BR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0" y="1340768"/>
            <a:ext cx="12192000" cy="497294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pt-BR" dirty="0"/>
              <a:t>O mundo urbano: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DISCERNIR LUZES E SOMBRAS</a:t>
            </a:r>
          </a:p>
          <a:p>
            <a:pPr marL="0" indent="0" algn="ctr" fontAlgn="base">
              <a:buNone/>
            </a:pPr>
            <a:r>
              <a:rPr lang="pt-BR" b="1" i="1" dirty="0"/>
              <a:t>Individualidade</a:t>
            </a:r>
            <a:r>
              <a:rPr lang="pt-BR" b="1" dirty="0"/>
              <a:t> </a:t>
            </a:r>
          </a:p>
          <a:p>
            <a:pPr marL="0" indent="0" algn="ctr" fontAlgn="base">
              <a:buNone/>
            </a:pP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redução da função social do Estado</a:t>
            </a:r>
          </a:p>
          <a:p>
            <a:pPr marL="0" indent="0" algn="ctr" fontAlgn="base"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pluralidade</a:t>
            </a:r>
          </a:p>
          <a:p>
            <a:pPr marL="0" indent="0" algn="ctr" fontAlgn="base">
              <a:buNone/>
            </a:pP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Ambiente religioso urbano</a:t>
            </a:r>
          </a:p>
          <a:p>
            <a:pPr marL="0" indent="0" algn="ctr" fontAlgn="base"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mobilidade</a:t>
            </a:r>
          </a:p>
          <a:p>
            <a:pPr marL="0" indent="0" algn="ctr" fontAlgn="base">
              <a:buNone/>
            </a:pP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pobreza</a:t>
            </a:r>
          </a:p>
          <a:p>
            <a:pPr marL="0" indent="0" algn="ctr" fontAlgn="base"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Crise de sentido da vida</a:t>
            </a:r>
          </a:p>
          <a:p>
            <a:pPr marL="0" indent="0" algn="ctr" fontAlgn="base">
              <a:buNone/>
            </a:pP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Desafio Ambiental</a:t>
            </a:r>
          </a:p>
          <a:p>
            <a:pPr marL="0" indent="0" algn="ctr" fontAlgn="base"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Jovens</a:t>
            </a:r>
          </a:p>
          <a:p>
            <a:pPr marL="0" indent="0" algn="ctr" fontAlgn="base">
              <a:buNone/>
            </a:pP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fontAlgn="base">
              <a:buNone/>
            </a:pPr>
            <a:endParaRPr lang="pt-BR" dirty="0"/>
          </a:p>
          <a:p>
            <a:pPr marL="0" indent="0" algn="ctr" fontAlgn="base">
              <a:buNone/>
            </a:pP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fontAlgn="base">
              <a:buNone/>
            </a:pP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fontAlgn="base">
              <a:buNone/>
            </a:pP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fontAlgn="base">
              <a:buNone/>
            </a:pP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fontAlgn="base">
              <a:buNone/>
            </a:pP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fontAlgn="base">
              <a:buNone/>
            </a:pP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fontAlgn="base">
              <a:buNone/>
            </a:pP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fontAlgn="base">
              <a:buNone/>
            </a:pP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fontAlgn="base">
              <a:buNone/>
            </a:pP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6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6223" y="624110"/>
            <a:ext cx="9698390" cy="128089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tx1"/>
                </a:solidFill>
              </a:rPr>
              <a:t>A perda da “força” das instituições religiosas de gerenciar a fé dos fiéis</a:t>
            </a:r>
            <a:br>
              <a:rPr lang="pt-BR" dirty="0">
                <a:solidFill>
                  <a:schemeClr val="tx1"/>
                </a:solidFill>
              </a:rPr>
            </a:b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465146" y="2403032"/>
            <a:ext cx="2619375" cy="235779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796" y="3113261"/>
            <a:ext cx="2800350" cy="219357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333" y="4667244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09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40E2F2-25AE-4C23-B8B1-C8A9F43A3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crise de passagem de tradição/valores</a:t>
            </a:r>
            <a:br>
              <a:rPr lang="pt-BR" dirty="0"/>
            </a:br>
            <a:r>
              <a:rPr lang="pt-BR" dirty="0"/>
              <a:t> na família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1FB74F7-ED63-4877-815F-11E92ADF5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610" y="2214694"/>
            <a:ext cx="5200654" cy="3628894"/>
          </a:xfrm>
          <a:prstGeom prst="rect">
            <a:avLst/>
          </a:prstGeom>
        </p:spPr>
      </p:pic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80B395F-2693-4ADE-B412-B187CA04573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7700963" y="3514594"/>
            <a:ext cx="2762252" cy="281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09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Introdução: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4000" dirty="0"/>
              <a:t>Estamos vivendo um momento especial, que podemos dizer, sem sombra de dúvidas, é um momento </a:t>
            </a:r>
            <a:r>
              <a:rPr lang="pt-BR" sz="4000" dirty="0" err="1"/>
              <a:t>kairótico</a:t>
            </a:r>
            <a:r>
              <a:rPr lang="pt-BR" sz="4000" dirty="0"/>
              <a:t> na nossa Igreja! É um momento de Graça!</a:t>
            </a:r>
          </a:p>
          <a:p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3031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2963" y="618517"/>
            <a:ext cx="10435263" cy="1596177"/>
          </a:xfrm>
        </p:spPr>
        <p:txBody>
          <a:bodyPr/>
          <a:lstStyle/>
          <a:p>
            <a:r>
              <a:rPr lang="pt-BR" dirty="0"/>
              <a:t>O fim das identidades</a:t>
            </a:r>
            <a:br>
              <a:rPr lang="pt-BR" dirty="0"/>
            </a:br>
            <a:r>
              <a:rPr lang="pt-BR" dirty="0"/>
              <a:t> herdadas culturalmente...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19386" y="2500312"/>
            <a:ext cx="7110413" cy="3514725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4C8F3B-3531-4835-866E-B4A68D924BB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3871913"/>
            <a:ext cx="5105400" cy="1919286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047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4311" y="624110"/>
            <a:ext cx="9890301" cy="128089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tx1"/>
                </a:solidFill>
              </a:rPr>
              <a:t>As novas religiosidades em tempos de “desregulação da fé”</a:t>
            </a:r>
            <a:br>
              <a:rPr lang="pt-BR" dirty="0">
                <a:solidFill>
                  <a:schemeClr val="tx1"/>
                </a:solidFill>
              </a:rPr>
            </a:b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602794" y="2099910"/>
            <a:ext cx="3213806" cy="323991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00" y="1681997"/>
            <a:ext cx="3042355" cy="298697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096000" y="4303455"/>
            <a:ext cx="50381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Fé à lá carte;</a:t>
            </a:r>
          </a:p>
          <a:p>
            <a:r>
              <a:rPr lang="pt-BR" sz="4000" b="1" dirty="0">
                <a:solidFill>
                  <a:srgbClr val="FF0000"/>
                </a:solidFill>
              </a:rPr>
              <a:t>O “kit católico”;</a:t>
            </a:r>
          </a:p>
          <a:p>
            <a:r>
              <a:rPr lang="pt-BR" sz="4000" b="1" dirty="0">
                <a:solidFill>
                  <a:srgbClr val="FF0000"/>
                </a:solidFill>
              </a:rPr>
              <a:t>Bricolagem;</a:t>
            </a:r>
          </a:p>
          <a:p>
            <a:endParaRPr lang="pt-BR" sz="4000" b="1" dirty="0">
              <a:solidFill>
                <a:srgbClr val="FF0000"/>
              </a:solidFill>
            </a:endParaRPr>
          </a:p>
          <a:p>
            <a:endParaRPr lang="pt-B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743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2999656" y="624110"/>
            <a:ext cx="7058744" cy="1280890"/>
          </a:xfrm>
        </p:spPr>
        <p:txBody>
          <a:bodyPr/>
          <a:lstStyle/>
          <a:p>
            <a:r>
              <a:rPr lang="pt-BR" altLang="pt-BR" sz="2800" b="1" dirty="0">
                <a:solidFill>
                  <a:srgbClr val="FF0000"/>
                </a:solidFill>
              </a:rPr>
              <a:t>As novas subjetividades</a:t>
            </a: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817475" y="1688543"/>
            <a:ext cx="4364360" cy="4104455"/>
          </a:xfrm>
          <a:prstGeom prst="rect">
            <a:avLst/>
          </a:prstGeom>
        </p:spPr>
      </p:pic>
      <p:sp>
        <p:nvSpPr>
          <p:cNvPr id="58373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5429250" y="1484784"/>
            <a:ext cx="5843588" cy="504056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pt-BR" sz="3200" dirty="0"/>
              <a:t>Há uma forte tendência no mundo para que a sociedade seja </a:t>
            </a:r>
            <a:r>
              <a:rPr lang="pt-BR" sz="3200" dirty="0" err="1"/>
              <a:t>laicista</a:t>
            </a:r>
            <a:r>
              <a:rPr lang="pt-BR" sz="3200" dirty="0"/>
              <a:t> e a religião não interfira na esfera pública. [...] Chega-se a pensar numa sociedade pós-cristã. </a:t>
            </a:r>
            <a:r>
              <a:rPr lang="pt-BR" sz="3200" b="1" dirty="0">
                <a:solidFill>
                  <a:srgbClr val="FF0000"/>
                </a:solidFill>
              </a:rPr>
              <a:t>Não se busca mais o verdadeiro, mas o desejável. A verdade se torna relativa às diferentes necessidades das pessoas. </a:t>
            </a:r>
            <a:r>
              <a:rPr lang="pt-BR" sz="3200" dirty="0"/>
              <a:t>Trata-se de uma cultura sempre mais secularizada, que evita a influência do cristianismo nas decisões morais da sociedade (Doc. 100, n. 22).</a:t>
            </a:r>
          </a:p>
          <a:p>
            <a:pPr>
              <a:lnSpc>
                <a:spcPct val="80000"/>
              </a:lnSpc>
              <a:buFontTx/>
              <a:buNone/>
            </a:pPr>
            <a:endParaRPr lang="pt-BR" alt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660440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72444" y="624110"/>
            <a:ext cx="8985956" cy="1004690"/>
          </a:xfrm>
        </p:spPr>
        <p:txBody>
          <a:bodyPr>
            <a:no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Os  Novos cenários da fé e da religião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4294967295"/>
          </p:nvPr>
        </p:nvSpPr>
        <p:spPr>
          <a:xfrm>
            <a:off x="1072444" y="1988840"/>
            <a:ext cx="5743636" cy="446449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b="1" dirty="0">
                <a:solidFill>
                  <a:schemeClr val="tx1"/>
                </a:solidFill>
              </a:rPr>
              <a:t>A vivência da fé na sociedade atual é geralmente exercida nu</a:t>
            </a:r>
            <a:r>
              <a:rPr lang="pt-BR" b="1" dirty="0"/>
              <a:t>ma </a:t>
            </a:r>
            <a:r>
              <a:rPr lang="pt-BR" b="1" dirty="0">
                <a:solidFill>
                  <a:srgbClr val="FF0000"/>
                </a:solidFill>
              </a:rPr>
              <a:t>religiosidade não institucional</a:t>
            </a:r>
            <a:r>
              <a:rPr lang="pt-BR" b="1" dirty="0"/>
              <a:t> </a:t>
            </a:r>
            <a:r>
              <a:rPr lang="pt-BR" b="1" dirty="0">
                <a:solidFill>
                  <a:schemeClr val="tx1"/>
                </a:solidFill>
              </a:rPr>
              <a:t>e sem comunidade, mais</a:t>
            </a:r>
            <a:r>
              <a:rPr lang="pt-BR" b="1" dirty="0"/>
              <a:t> </a:t>
            </a:r>
            <a:r>
              <a:rPr lang="pt-BR" b="1" dirty="0">
                <a:solidFill>
                  <a:srgbClr val="FF0000"/>
                </a:solidFill>
              </a:rPr>
              <a:t>ligada aos interesses pessoais</a:t>
            </a:r>
            <a:r>
              <a:rPr lang="pt-BR" b="1" dirty="0">
                <a:solidFill>
                  <a:schemeClr val="tx1"/>
                </a:solidFill>
              </a:rPr>
              <a:t>. </a:t>
            </a:r>
            <a:r>
              <a:rPr lang="pt-BR" dirty="0">
                <a:solidFill>
                  <a:schemeClr val="tx1"/>
                </a:solidFill>
              </a:rPr>
              <a:t>A busca de curas e prosperidade propiciou o crescimento de novos grupos religiosos que prometem soluções imediatas às demandas da população, especialmente carente de recursos e de atendimento de saúde.  </a:t>
            </a:r>
            <a:r>
              <a:rPr lang="pt-BR" b="1" dirty="0">
                <a:solidFill>
                  <a:srgbClr val="FF0000"/>
                </a:solidFill>
              </a:rPr>
              <a:t>De outro lado, aumentam as estatísticas daqueles que se declaram sem-religião, inclusive muitos que foram batizados na Igreja</a:t>
            </a:r>
            <a:r>
              <a:rPr lang="pt-BR" dirty="0">
                <a:solidFill>
                  <a:srgbClr val="FF0000"/>
                </a:solidFill>
              </a:rPr>
              <a:t>. </a:t>
            </a:r>
            <a:r>
              <a:rPr lang="pt-BR" dirty="0">
                <a:solidFill>
                  <a:schemeClr val="tx1"/>
                </a:solidFill>
              </a:rPr>
              <a:t>Acreditam em Deus, mas não querem laços de pertença a uma comunidade religiosa (Doc. 100, n. 23). </a:t>
            </a:r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7464153" y="1844824"/>
            <a:ext cx="2736303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42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6223" y="624110"/>
            <a:ext cx="9698390" cy="1280890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O fim das identidades herdadas...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155576" y="1905000"/>
            <a:ext cx="6176403" cy="367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03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7200" dirty="0"/>
              <a:t>A pastoral tem o que pensar...</a:t>
            </a:r>
          </a:p>
        </p:txBody>
      </p:sp>
    </p:spTree>
    <p:extLst>
      <p:ext uri="{BB962C8B-B14F-4D97-AF65-F5344CB8AC3E}">
        <p14:creationId xmlns:p14="http://schemas.microsoft.com/office/powerpoint/2010/main" val="640399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6094105" y="802955"/>
            <a:ext cx="4977976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A P Í T U L O 3</a:t>
            </a:r>
            <a:b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IGREJA NAS CASAS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98F033B-A2DA-462E-B435-B49C19A566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0354" r="21602" b="-2"/>
          <a:stretch/>
        </p:blipFill>
        <p:spPr>
          <a:xfrm>
            <a:off x="81208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8600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Casa - um dos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lugares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privilegiados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o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encontro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o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diálogo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Jesus e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seus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seguidores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 as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pessoas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-228600">
              <a:lnSpc>
                <a:spcPct val="90000"/>
              </a:lnSpc>
            </a:pP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5532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-27384"/>
            <a:ext cx="12192000" cy="86895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Igreja na casa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836713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439816" y="3140968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4EB7147-5EB1-4DE9-9618-46DDB189F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512" y="2214694"/>
            <a:ext cx="3429000" cy="3752850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39C5DECB-6708-4BE1-B287-4808E1930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352DD83C-C9B2-48B7-8B06-197CA7C80D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5812" y="915125"/>
            <a:ext cx="6743699" cy="56212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600" b="1" dirty="0">
                <a:solidFill>
                  <a:srgbClr val="FF0000"/>
                </a:solidFill>
              </a:rPr>
              <a:t>A credibilidade da comunidade se embasava no seu testemunho de comunhão</a:t>
            </a:r>
            <a:r>
              <a:rPr lang="pt-BR" sz="3600" b="1" dirty="0"/>
              <a:t>, que se exprimia: na fidelidade ao ensinamento dos apóstolos; na liturgia celebrada; na diaconia da caridade fraterna; na </a:t>
            </a:r>
            <a:r>
              <a:rPr lang="pt-BR" sz="3600" b="1" dirty="0" err="1"/>
              <a:t>martiria</a:t>
            </a:r>
            <a:r>
              <a:rPr lang="pt-BR" sz="3600" b="1" dirty="0"/>
              <a:t> da fé e da esperança, comprometidas com a justiça do Reino de Deus; e na </a:t>
            </a:r>
            <a:r>
              <a:rPr lang="pt-BR" sz="3600" b="1" dirty="0" err="1"/>
              <a:t>mistagogia</a:t>
            </a:r>
            <a:r>
              <a:rPr lang="pt-BR" sz="3600" b="1" dirty="0"/>
              <a:t> da autêntica vida cristã que se fazia missão, profecia e serviço. 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6BC99C4F-0E95-43F8-9AC2-DC6CB1CAA8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1358651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6466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3979E1-6694-4269-8DF2-2703E6D69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857250"/>
            <a:ext cx="10364451" cy="20955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Comunidades Eclesiais Missionárias</a:t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E940E5-3087-4C02-95DC-318F737C89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19200"/>
            <a:ext cx="10363826" cy="4571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dirty="0"/>
              <a:t>83. </a:t>
            </a:r>
            <a:r>
              <a:rPr lang="pt-BR" sz="3200" b="1" dirty="0">
                <a:solidFill>
                  <a:srgbClr val="FF0000"/>
                </a:solidFill>
              </a:rPr>
              <a:t>Tendo a missão como eixo fundamental, essas comunidades são configuradas como: casa da Palavra, do Pão, da Caridade (CNBB, Doc. 100) e da missão; lugar da iniciação à vida cristã (CNBB, doc. 107), do compromisso com os pobres (EG, n. 197-201), da abertura aos jovens; do anúncio do Evangelho da família (AL) e do cuidado da Casa Comum (LS). </a:t>
            </a:r>
            <a:r>
              <a:rPr lang="pt-BR" sz="3200" b="1" dirty="0"/>
              <a:t>Desse modo, tornam-se comunidades de portas abertas para acolher a todos e para sair ao encontro das pessoas, em suas realidades, atuando como “sal da terra e luz do mundo” (</a:t>
            </a:r>
            <a:r>
              <a:rPr lang="pt-BR" sz="3200" b="1" dirty="0" err="1"/>
              <a:t>Mt</a:t>
            </a:r>
            <a:r>
              <a:rPr lang="pt-BR" sz="3200" b="1" dirty="0"/>
              <a:t> 5,1314).</a:t>
            </a:r>
          </a:p>
        </p:txBody>
      </p:sp>
    </p:spTree>
    <p:extLst>
      <p:ext uri="{BB962C8B-B14F-4D97-AF65-F5344CB8AC3E}">
        <p14:creationId xmlns:p14="http://schemas.microsoft.com/office/powerpoint/2010/main" val="4197152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02C61-A700-4CC7-B5C2-CC8B53937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7FF896-9B84-49F2-B29C-1C73E0DC40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618518"/>
            <a:ext cx="10363826" cy="51726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600" b="1" dirty="0"/>
              <a:t>84. As pequenas comunidades eclesiais missionárias que se formam em ruas, condomínios, aglomerados, edifícios, unidades habitacionais, bairros populares, povoados, aldeias e grupos por afinidades, devem se configurar como uma verdadeira rede, em comunhão com a Igreja local. São compostas por pessoas que se reúnem, movidas pela fé em Jesus Cristo, para a escuta da Palavra, buscando luzes para viver a fé cristã numa sociedade de contrastes. </a:t>
            </a:r>
            <a:r>
              <a:rPr lang="pt-BR" sz="3600" b="1" dirty="0">
                <a:solidFill>
                  <a:srgbClr val="FF0000"/>
                </a:solidFill>
              </a:rPr>
              <a:t>Vencem o anonimato e a solidão, promovem a mútua-ajuda e se abrem para a sociedade e para o cuidado da Casa Comum.</a:t>
            </a:r>
          </a:p>
        </p:txBody>
      </p:sp>
    </p:spTree>
    <p:extLst>
      <p:ext uri="{BB962C8B-B14F-4D97-AF65-F5344CB8AC3E}">
        <p14:creationId xmlns:p14="http://schemas.microsoft.com/office/powerpoint/2010/main" val="141780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2975" y="274638"/>
            <a:ext cx="10201275" cy="1570186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rgbClr val="FF0000"/>
                </a:solidFill>
              </a:rPr>
              <a:t>Uma Assembleia Pastoral é um lugar privilegiado para responder a estes apelos...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42975" y="2132857"/>
            <a:ext cx="6515099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É o momento mais importante da </a:t>
            </a:r>
            <a:r>
              <a:rPr lang="pt-BR" b="1" dirty="0"/>
              <a:t>vida pastoral de uma diocese</a:t>
            </a:r>
            <a:r>
              <a:rPr lang="pt-BR" dirty="0"/>
              <a:t>;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É um espaço para que todos façamos a experiência de sermos </a:t>
            </a:r>
            <a:r>
              <a:rPr lang="pt-BR" b="1" dirty="0"/>
              <a:t>“sujeitos eclesiais”;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É um laboratório de </a:t>
            </a:r>
            <a:r>
              <a:rPr lang="pt-BR" b="1" dirty="0"/>
              <a:t>sinodalidade...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91438" y="2132857"/>
            <a:ext cx="314967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8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90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16737"/>
            <a:ext cx="12192000" cy="143103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algn="ctr" rtl="0">
              <a:spcBef>
                <a:spcPct val="0"/>
              </a:spcBef>
            </a:pPr>
            <a:r>
              <a:rPr lang="pt-BR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PILAR DA PALAVRA</a:t>
            </a:r>
            <a:br>
              <a:rPr lang="pt-BR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INICIAÇÃO À VIDA CRISTÃ</a:t>
            </a:r>
            <a:br>
              <a:rPr lang="pt-BR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ANIMAÇÃO BÍBLICA DA VIDA E DA PASTORAL (88-92)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1735996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Eram perseverantes em ouvir o ensinamento dos apóstolos. </a:t>
            </a:r>
          </a:p>
          <a:p>
            <a:pPr algn="ctr"/>
            <a:r>
              <a:rPr lang="pt-B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 2,42)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A9947F1-0BCC-4DA7-A33F-C901AF3B7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3224553"/>
            <a:ext cx="4371975" cy="316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895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404664"/>
            <a:ext cx="12072664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algn="ctr" rtl="0">
              <a:spcBef>
                <a:spcPct val="0"/>
              </a:spcBef>
            </a:pPr>
            <a:endParaRPr lang="pt-BR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72008" y="404664"/>
            <a:ext cx="12072664" cy="6240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Ø"/>
            </a:pPr>
            <a:endParaRPr lang="pt-BR" dirty="0"/>
          </a:p>
          <a:p>
            <a:pPr algn="ctr">
              <a:buFont typeface="Wingdings" panose="05000000000000000000" pitchFamily="2" charset="2"/>
              <a:buChar char="Ø"/>
            </a:pPr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8F91C7-1161-43A3-8439-C79F6A1D0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1D7CD13F-3CFF-4D45-B1EF-B2B5E2EDFC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04664"/>
            <a:ext cx="6019800" cy="6453335"/>
          </a:xfrm>
        </p:spPr>
        <p:txBody>
          <a:bodyPr>
            <a:normAutofit/>
          </a:bodyPr>
          <a:lstStyle/>
          <a:p>
            <a:r>
              <a:rPr lang="pt-BR" sz="3600" dirty="0"/>
              <a:t>Assumir o caminho de iniciação à vida cristã;</a:t>
            </a:r>
          </a:p>
          <a:p>
            <a:r>
              <a:rPr lang="pt-BR" sz="3600" dirty="0"/>
              <a:t>Universalizar o acesso à Sagrada Escritura;</a:t>
            </a:r>
          </a:p>
          <a:p>
            <a:r>
              <a:rPr lang="pt-BR" sz="3600" dirty="0"/>
              <a:t>Leitura </a:t>
            </a:r>
            <a:r>
              <a:rPr lang="pt-BR" sz="3600" dirty="0" err="1"/>
              <a:t>orante</a:t>
            </a:r>
            <a:r>
              <a:rPr lang="pt-BR" sz="3600" dirty="0"/>
              <a:t> da Palavra como o método por excelência para o contato, pessoal e comunitário, com a Sagrada Escritura;</a:t>
            </a:r>
          </a:p>
          <a:p>
            <a:r>
              <a:rPr lang="pt-BR" sz="3600" dirty="0"/>
              <a:t>Priorizar pequenas comunidades eclesiais, ao redor da Bíblia.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8D65D78D-A3DE-4086-9865-6C4FDF969F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24192" y="1123874"/>
            <a:ext cx="2933700" cy="501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0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943350" y="44624"/>
            <a:ext cx="8284401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algn="ctr" rtl="0">
              <a:spcBef>
                <a:spcPct val="0"/>
              </a:spcBef>
            </a:pPr>
            <a:r>
              <a:rPr lang="pt-BR" sz="4000" b="1" kern="0" dirty="0">
                <a:latin typeface="+mn-lt"/>
              </a:rPr>
              <a:t>PILAR DO PÃO </a:t>
            </a:r>
            <a:br>
              <a:rPr lang="pt-BR" sz="4000" kern="0" dirty="0">
                <a:latin typeface="+mn-lt"/>
              </a:rPr>
            </a:br>
            <a:r>
              <a:rPr lang="pt-BR" sz="4000" kern="0" dirty="0">
                <a:latin typeface="+mn-lt"/>
              </a:rPr>
              <a:t>LITURGIA E ESPIRITUALIDADE (93-101)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367808" y="1340768"/>
            <a:ext cx="7824192" cy="33843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Eram perseverantes […] na fração do pão e nas orações. (At 2,42)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oração deve ser a expressão da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espiritualidade do seguimento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Superar a ideia de que o agir já é uma forma de oração;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busca da santidade, favorece e alimenta um jeito de ser Igreja.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93BA5B1-10C8-4DFD-938D-3500BE09C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7" y="1074057"/>
            <a:ext cx="3551464" cy="478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5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343472" y="260648"/>
            <a:ext cx="7467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algn="ctr" rtl="0">
              <a:spcBef>
                <a:spcPct val="0"/>
              </a:spcBef>
            </a:pPr>
            <a:r>
              <a:rPr lang="pt-BR" sz="4000" kern="0" dirty="0">
                <a:solidFill>
                  <a:srgbClr val="FF0000"/>
                </a:solidFill>
                <a:latin typeface="+mj-lt"/>
              </a:rPr>
              <a:t>PILAR DO PÃO</a:t>
            </a:r>
            <a:br>
              <a:rPr lang="pt-BR" sz="4000" kern="0" dirty="0">
                <a:solidFill>
                  <a:srgbClr val="FF0000"/>
                </a:solidFill>
                <a:latin typeface="+mj-lt"/>
              </a:rPr>
            </a:br>
            <a:r>
              <a:rPr lang="pt-BR" sz="4000" kern="0" dirty="0">
                <a:solidFill>
                  <a:srgbClr val="FF0000"/>
                </a:solidFill>
                <a:latin typeface="+mj-lt"/>
              </a:rPr>
              <a:t> ENCAMINHAMENTOS 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57187" y="1728788"/>
            <a:ext cx="11229975" cy="4572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sz="3600" dirty="0"/>
              <a:t>Igrejas abertas;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3600" dirty="0"/>
              <a:t>Clima de acolhida para aqueles que chegam;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3600" dirty="0"/>
              <a:t>Flexibilizar horários para atender as necessidades;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3600" dirty="0"/>
              <a:t>Promover uma liturgia essencial, sem os extremos do subjetivismo emotivo, nem a frieza e da rigidez </a:t>
            </a:r>
            <a:r>
              <a:rPr lang="pt-BR" sz="3600" dirty="0" err="1"/>
              <a:t>rubricista</a:t>
            </a:r>
            <a:r>
              <a:rPr lang="pt-BR" sz="3600" dirty="0"/>
              <a:t> e ritualística, sem deixar a realidade concreta de fora da oração.</a:t>
            </a:r>
          </a:p>
        </p:txBody>
      </p:sp>
    </p:spTree>
    <p:extLst>
      <p:ext uri="{BB962C8B-B14F-4D97-AF65-F5344CB8AC3E}">
        <p14:creationId xmlns:p14="http://schemas.microsoft.com/office/powerpoint/2010/main" val="357066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71948" y="1228725"/>
            <a:ext cx="10586577" cy="508059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Piedade popular, como caminho de aprofundamento da fé e não realidade meramente, cultural ou folclórica;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Valorizar o canto litúrgico, o espaço sagrado e tudo que diz respeito ao belo;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Cuidado com celebrações realizadas para atender necessidades (devoções) e interesses individuais, sem relação alguma com o tempo litúrgico.</a:t>
            </a:r>
          </a:p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257300" y="548680"/>
            <a:ext cx="9386888" cy="13762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algn="ctr" rtl="0">
              <a:spcBef>
                <a:spcPct val="0"/>
              </a:spcBef>
            </a:pPr>
            <a:r>
              <a:rPr lang="pt-BR" sz="4000" b="1" kern="0" dirty="0">
                <a:solidFill>
                  <a:srgbClr val="FF0000"/>
                </a:solidFill>
                <a:latin typeface="+mj-lt"/>
              </a:rPr>
              <a:t>PILAR DO PÃO:  ENCAMINHAMENTOS </a:t>
            </a:r>
          </a:p>
        </p:txBody>
      </p:sp>
    </p:spTree>
    <p:extLst>
      <p:ext uri="{BB962C8B-B14F-4D97-AF65-F5344CB8AC3E}">
        <p14:creationId xmlns:p14="http://schemas.microsoft.com/office/powerpoint/2010/main" val="4816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207568" y="0"/>
            <a:ext cx="7467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algn="ctr" rtl="0">
              <a:spcBef>
                <a:spcPct val="0"/>
              </a:spcBef>
            </a:pPr>
            <a:r>
              <a:rPr lang="pt-BR" sz="3600" b="1" kern="0" dirty="0">
                <a:latin typeface="+mn-lt"/>
              </a:rPr>
              <a:t>PILAR DA CARIDADE (102-113)</a:t>
            </a:r>
            <a:br>
              <a:rPr lang="pt-BR" sz="3600" kern="0" dirty="0">
                <a:latin typeface="+mn-lt"/>
              </a:rPr>
            </a:br>
            <a:r>
              <a:rPr lang="pt-BR" sz="3600" kern="0" dirty="0">
                <a:latin typeface="+mn-lt"/>
              </a:rPr>
              <a:t>SERVIÇO À VIDA PLENA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857250" y="1143001"/>
            <a:ext cx="10144125" cy="53006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800" i="1" dirty="0"/>
              <a:t>Eram perseverantes na comunhão fraterna.  (At 2, 42)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A promoção da cultura da vida;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Não se pode ignorar nem deixar de enfrentar a questão da violência e suas diversas faces;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A evangelização do mundo urbano não pode prescindir da questão do trabalho e da falta de moradia digna;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A realidade das migrações;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O incentivo de uma ecologia integral.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54774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99FF8B-E69B-4039-83B0-92EAAE0F0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108.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4FAE84-E3CB-4ADE-B435-681A9B4891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618518"/>
            <a:ext cx="10363826" cy="51726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b="1" dirty="0"/>
              <a:t>108. O Papa Francisco insiste em dizer que deseja uma “Igreja pobre para os pobres”. Trata-se de superar as ambições, o consumismo e a insensibilidade diante do sofrimento. </a:t>
            </a:r>
            <a:r>
              <a:rPr lang="pt-BR" b="1" dirty="0">
                <a:solidFill>
                  <a:srgbClr val="FF0000"/>
                </a:solidFill>
              </a:rPr>
              <a:t>Afirmou Bento XVI: “A opção preferencial pelos pobres está implícita na fé </a:t>
            </a:r>
            <a:r>
              <a:rPr lang="pt-BR" b="1" dirty="0" err="1">
                <a:solidFill>
                  <a:srgbClr val="FF0000"/>
                </a:solidFill>
              </a:rPr>
              <a:t>cristológica</a:t>
            </a:r>
            <a:r>
              <a:rPr lang="pt-BR" b="1" dirty="0">
                <a:solidFill>
                  <a:srgbClr val="FF0000"/>
                </a:solidFill>
              </a:rPr>
              <a:t> naquele Deus que se fez pobre por nós, para nos enriquecer com a sua pobreza”. </a:t>
            </a:r>
            <a:r>
              <a:rPr lang="pt-BR" b="1" dirty="0"/>
              <a:t>Todos os cristãos devem buscar uma vida simples, austera, livre do consumismo e solidária, capaz da partilha de bens: “ser pobre no coração: isto é santidade”. Somente assim, a Igreja será “casa dos pobres” como proclamou São João Paulo II porque hoje e sempre os pobres são os destinatários privilegiados do evangelho. Há que se afirmar sem rodeios que existe um vínculo indissolúvel entre nossa fé e os pobres.</a:t>
            </a:r>
          </a:p>
        </p:txBody>
      </p:sp>
    </p:spTree>
    <p:extLst>
      <p:ext uri="{BB962C8B-B14F-4D97-AF65-F5344CB8AC3E}">
        <p14:creationId xmlns:p14="http://schemas.microsoft.com/office/powerpoint/2010/main" val="2575041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10564D-61F9-4638-AFF6-DE83A820A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873413" cy="981683"/>
          </a:xfrm>
        </p:spPr>
        <p:txBody>
          <a:bodyPr>
            <a:normAutofit/>
          </a:bodyPr>
          <a:lstStyle/>
          <a:p>
            <a:r>
              <a:rPr lang="pt-BR" sz="3100" b="1" dirty="0">
                <a:solidFill>
                  <a:srgbClr val="FF0000"/>
                </a:solidFill>
              </a:rPr>
              <a:t>Pilar da Ação Missionária: estado permanente de missão </a:t>
            </a:r>
            <a:br>
              <a:rPr lang="pt-BR" dirty="0"/>
            </a:br>
            <a:r>
              <a:rPr lang="pt-BR" sz="2000" dirty="0"/>
              <a:t>Passando adiante, anunciava o Evangelho a todas as cidades. (At 8,40)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C8AE2B-B237-43AE-ABEF-9F0BE1BD19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4363" y="1900238"/>
            <a:ext cx="11172823" cy="38909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000" dirty="0"/>
              <a:t>188. </a:t>
            </a:r>
            <a:r>
              <a:rPr lang="pt-BR" sz="4000" b="1" dirty="0">
                <a:solidFill>
                  <a:srgbClr val="FF0000"/>
                </a:solidFill>
              </a:rPr>
              <a:t>Para ser missionária, a comunidade eclesial necessita também se inserir ativa e coerentemente nos novos areópagos</a:t>
            </a:r>
            <a:r>
              <a:rPr lang="pt-BR" sz="4000" b="1" dirty="0"/>
              <a:t>, </a:t>
            </a:r>
            <a:r>
              <a:rPr lang="pt-BR" sz="4000" dirty="0"/>
              <a:t>dentre os quais se encontram as redes sociais. Com um olhar propositivo, é imprescindível reconhecer as oportunidades para a propagação do Evangelho que a cultura midiática oferece. São novos recursos, linguagens e meios para evangelizar.</a:t>
            </a:r>
          </a:p>
        </p:txBody>
      </p:sp>
    </p:spTree>
    <p:extLst>
      <p:ext uri="{BB962C8B-B14F-4D97-AF65-F5344CB8AC3E}">
        <p14:creationId xmlns:p14="http://schemas.microsoft.com/office/powerpoint/2010/main" val="14422928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A128BFF-E3B6-4B26-9BAA-3CDCF9694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>
              <a:lnSpc>
                <a:spcPct val="100000"/>
              </a:lnSpc>
            </a:pPr>
            <a:r>
              <a:rPr lang="pt-BR" b="1" dirty="0">
                <a:solidFill>
                  <a:srgbClr val="FF0000"/>
                </a:solidFill>
              </a:rPr>
              <a:t>C A P Í T U L O 4</a:t>
            </a:r>
            <a:br>
              <a:rPr lang="pt-BR" b="1" dirty="0">
                <a:solidFill>
                  <a:srgbClr val="FF0000"/>
                </a:solidFill>
              </a:rPr>
            </a:br>
            <a:r>
              <a:rPr lang="pt-BR" b="1" dirty="0">
                <a:solidFill>
                  <a:srgbClr val="FF0000"/>
                </a:solidFill>
              </a:rPr>
              <a:t>  A IGREJA EM MISSÃO 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7D878F-1F8D-4D75-8593-7A03D3FD39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2950" y="1757363"/>
            <a:ext cx="10972800" cy="43434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t-BR" sz="3200" dirty="0"/>
              <a:t>125. </a:t>
            </a:r>
            <a:r>
              <a:rPr lang="pt-BR" sz="3200" b="1" dirty="0"/>
              <a:t>O modelo para a nossa ação é, e sempre será, a comunidade dos primeiros cristãos, perseverantes na escuta dos apóstolos, na comunhão fraterna, na partilha do pão, nas orações e na missão (At 2,42; 8,4). </a:t>
            </a:r>
            <a:r>
              <a:rPr lang="pt-BR" sz="3200" dirty="0"/>
              <a:t>Trata-se de uma novidade sempre antiga, mas, ao mesmo tempo, tão atual, que nos permite tirar do tesouro coisas novas e velhas (</a:t>
            </a:r>
            <a:r>
              <a:rPr lang="pt-BR" sz="3200" dirty="0" err="1"/>
              <a:t>Mt</a:t>
            </a:r>
            <a:r>
              <a:rPr lang="pt-BR" sz="3200" dirty="0"/>
              <a:t> 13,52). </a:t>
            </a:r>
            <a:r>
              <a:rPr lang="pt-BR" sz="3200" b="1" dirty="0">
                <a:solidFill>
                  <a:srgbClr val="FF0000"/>
                </a:solidFill>
              </a:rPr>
              <a:t>A comunidade é o estilo de vida cristã que desejamos incansavelmente realizar</a:t>
            </a:r>
            <a:r>
              <a:rPr lang="pt-BR" sz="3200" dirty="0"/>
              <a:t>; é testemunho do evangelho encarnado na história, encravado nas realidades, comprometido com as dores e lutas dos homens e das mulheres, dos jovens, crianças e idosos do nosso país, expressão de uma realidade nova: o Reino de Deus.</a:t>
            </a:r>
          </a:p>
        </p:txBody>
      </p:sp>
    </p:spTree>
    <p:extLst>
      <p:ext uri="{BB962C8B-B14F-4D97-AF65-F5344CB8AC3E}">
        <p14:creationId xmlns:p14="http://schemas.microsoft.com/office/powerpoint/2010/main" val="413165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O esquema da nossa reflexão:</a:t>
            </a:r>
            <a:br>
              <a:rPr lang="pt-BR" b="1" dirty="0">
                <a:solidFill>
                  <a:srgbClr val="FF0000"/>
                </a:solidFill>
              </a:rPr>
            </a:b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838200" y="1227909"/>
            <a:ext cx="10515600" cy="49490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200" dirty="0"/>
              <a:t>1). Uma breve história da nossa caminhada sinodal na construção de um Plano de Pastoral, em vista de uma Pastoral de Conjunto/Orgânica na AOR;</a:t>
            </a:r>
          </a:p>
          <a:p>
            <a:pPr marL="0" indent="0">
              <a:buNone/>
            </a:pPr>
            <a:endParaRPr lang="pt-BR" sz="3200" dirty="0"/>
          </a:p>
          <a:p>
            <a:pPr marL="0" indent="0">
              <a:buNone/>
            </a:pPr>
            <a:r>
              <a:rPr lang="pt-BR" sz="3200" dirty="0"/>
              <a:t>2) Provocações ou lições da caminhada até agora para continuarmos buscando amadurecer os passos;</a:t>
            </a:r>
          </a:p>
          <a:p>
            <a:endParaRPr lang="pt-BR" sz="3200" dirty="0"/>
          </a:p>
          <a:p>
            <a:pPr marL="0" indent="0">
              <a:buNone/>
            </a:pPr>
            <a:r>
              <a:rPr lang="pt-BR" sz="3200" dirty="0"/>
              <a:t>3) A EUCARISTIA com fonte da comunhão e da participação, que gera um CORPO, que, quando sadio, se relaciona de forma SINODAL.</a:t>
            </a:r>
          </a:p>
          <a:p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839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8AA94E-CE15-403B-92FD-3DE2B04C9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F2354B-8409-4D1B-8145-AFC8AC3281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814388"/>
            <a:ext cx="10363826" cy="4976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800" dirty="0"/>
              <a:t>128. O empenho por constituir comunidades cristãs maduras na fé deve, portanto, ser a </a:t>
            </a:r>
            <a:r>
              <a:rPr lang="pt-BR" sz="4800" b="1" dirty="0"/>
              <a:t>meta das dioceses</a:t>
            </a:r>
            <a:r>
              <a:rPr lang="pt-BR" sz="4800" dirty="0"/>
              <a:t>, paróquias, CEBs, comunidades novas, movimentos, associações, serviços e famílias. </a:t>
            </a:r>
          </a:p>
        </p:txBody>
      </p:sp>
    </p:spTree>
    <p:extLst>
      <p:ext uri="{BB962C8B-B14F-4D97-AF65-F5344CB8AC3E}">
        <p14:creationId xmlns:p14="http://schemas.microsoft.com/office/powerpoint/2010/main" val="39563764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AC39D04-A9B0-41FB-BE81-4A5E9E64A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2E5A876-B53F-4A35-B4B8-5D7BF84B0B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2949" y="1743074"/>
            <a:ext cx="6872289" cy="40481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3200" dirty="0"/>
          </a:p>
          <a:p>
            <a:r>
              <a:rPr lang="pt-BR" sz="4800" dirty="0"/>
              <a:t>132. Nossas comunidades precisam ser </a:t>
            </a:r>
            <a:r>
              <a:rPr lang="pt-BR" sz="4800" b="1" dirty="0">
                <a:solidFill>
                  <a:srgbClr val="FF0000"/>
                </a:solidFill>
              </a:rPr>
              <a:t>oásis de misericórdia </a:t>
            </a:r>
            <a:r>
              <a:rPr lang="pt-BR" sz="4800" dirty="0"/>
              <a:t>(MV, n. 12) no deserto da história.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6F29DF86-0742-4BD8-8729-8D9FF84DEBF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767637" y="1743074"/>
            <a:ext cx="2528888" cy="393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085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0DE2A0F-B31E-43F9-8567-846330CC7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Fragmentos da memória da experiência sinodal do nosso Plano de pastoral... </a:t>
            </a:r>
            <a:br>
              <a:rPr lang="pt-BR" dirty="0"/>
            </a:br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6BC7CBD-4017-4256-97ED-72C8AB26F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z="4000" dirty="0"/>
              <a:t>Tudo começou com a nossa primeira Assembleia Arquidiocesana, um ano após a chegada de Dom Fernando.</a:t>
            </a:r>
          </a:p>
          <a:p>
            <a:pPr lvl="0"/>
            <a:r>
              <a:rPr lang="pt-BR" sz="4000" dirty="0"/>
              <a:t>Lá decidimos uma meta e duas prioridades:</a:t>
            </a:r>
          </a:p>
          <a:p>
            <a:pPr lvl="0"/>
            <a:r>
              <a:rPr lang="pt-BR" sz="4000" b="1" dirty="0"/>
              <a:t>A meta:</a:t>
            </a:r>
            <a:r>
              <a:rPr lang="pt-BR" sz="4000" dirty="0"/>
              <a:t> uma Igreja em estado permanente de missão</a:t>
            </a:r>
          </a:p>
          <a:p>
            <a:pPr lvl="0"/>
            <a:r>
              <a:rPr lang="pt-BR" sz="4000" b="1" dirty="0"/>
              <a:t>As prioridades:</a:t>
            </a:r>
            <a:r>
              <a:rPr lang="pt-BR" sz="4000" dirty="0"/>
              <a:t> comunicação e missão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41297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01EFF2-E519-4EE9-A6C0-B267E8582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3925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III. A EUCARISTIA </a:t>
            </a:r>
            <a:r>
              <a:rPr lang="en-US" sz="3600" b="1" dirty="0" err="1">
                <a:solidFill>
                  <a:srgbClr val="FF0000"/>
                </a:solidFill>
              </a:rPr>
              <a:t>como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fonte</a:t>
            </a:r>
            <a:r>
              <a:rPr lang="en-US" sz="3600" b="1" dirty="0">
                <a:solidFill>
                  <a:srgbClr val="FF0000"/>
                </a:solidFill>
              </a:rPr>
              <a:t> da </a:t>
            </a:r>
            <a:r>
              <a:rPr lang="en-US" sz="3600" b="1" dirty="0" err="1">
                <a:solidFill>
                  <a:srgbClr val="FF0000"/>
                </a:solidFill>
              </a:rPr>
              <a:t>comunhão</a:t>
            </a:r>
            <a:r>
              <a:rPr lang="en-US" sz="3600" b="1" dirty="0">
                <a:solidFill>
                  <a:srgbClr val="FF0000"/>
                </a:solidFill>
              </a:rPr>
              <a:t> e da </a:t>
            </a:r>
            <a:r>
              <a:rPr lang="en-US" sz="3600" b="1" dirty="0" err="1">
                <a:solidFill>
                  <a:srgbClr val="FF0000"/>
                </a:solidFill>
              </a:rPr>
              <a:t>participação</a:t>
            </a:r>
            <a:r>
              <a:rPr lang="en-US" sz="3600" b="1" dirty="0">
                <a:solidFill>
                  <a:srgbClr val="FF0000"/>
                </a:solidFill>
              </a:rPr>
              <a:t>, que </a:t>
            </a:r>
            <a:r>
              <a:rPr lang="en-US" sz="3600" b="1" dirty="0" err="1">
                <a:solidFill>
                  <a:srgbClr val="FF0000"/>
                </a:solidFill>
              </a:rPr>
              <a:t>gera</a:t>
            </a:r>
            <a:r>
              <a:rPr lang="en-US" sz="3600" b="1" dirty="0">
                <a:solidFill>
                  <a:srgbClr val="FF0000"/>
                </a:solidFill>
              </a:rPr>
              <a:t> um CORPO que, </a:t>
            </a:r>
            <a:r>
              <a:rPr lang="en-US" sz="3600" b="1" dirty="0" err="1">
                <a:solidFill>
                  <a:srgbClr val="FF0000"/>
                </a:solidFill>
              </a:rPr>
              <a:t>quando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sadio</a:t>
            </a:r>
            <a:r>
              <a:rPr lang="en-US" sz="3600" b="1" dirty="0">
                <a:solidFill>
                  <a:srgbClr val="FF0000"/>
                </a:solidFill>
              </a:rPr>
              <a:t>, se </a:t>
            </a:r>
            <a:r>
              <a:rPr lang="en-US" sz="3600" b="1" dirty="0" err="1">
                <a:solidFill>
                  <a:srgbClr val="FF0000"/>
                </a:solidFill>
              </a:rPr>
              <a:t>relaciona</a:t>
            </a:r>
            <a:r>
              <a:rPr lang="en-US" sz="3600" b="1" dirty="0">
                <a:solidFill>
                  <a:srgbClr val="FF0000"/>
                </a:solidFill>
              </a:rPr>
              <a:t> de forma SINODAL</a:t>
            </a:r>
            <a:br>
              <a:rPr lang="en-US" sz="3100" dirty="0"/>
            </a:br>
            <a:endParaRPr lang="en-US" sz="3100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C5FB20C-5281-42B0-9707-18F9FDD775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3143250" y="2386014"/>
            <a:ext cx="5886450" cy="402979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288940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Nunca é suficiente fazermos a recordação nos tempos líquidos e sóbrios em que vivemos...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3147522" y="1975875"/>
            <a:ext cx="5106026" cy="34241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dirty="0"/>
              <a:t>Igreja</a:t>
            </a:r>
          </a:p>
          <a:p>
            <a:pPr marL="0" indent="0" algn="ctr">
              <a:buNone/>
            </a:pPr>
            <a:endParaRPr lang="pt-BR" sz="3600" dirty="0"/>
          </a:p>
          <a:p>
            <a:pPr marL="0" indent="0" algn="ctr">
              <a:buNone/>
            </a:pPr>
            <a:endParaRPr lang="pt-BR" sz="3600" dirty="0"/>
          </a:p>
          <a:p>
            <a:pPr marL="0" indent="0" algn="ctr">
              <a:buNone/>
            </a:pPr>
            <a:r>
              <a:rPr lang="pt-BR" sz="3600" dirty="0"/>
              <a:t>Batismo 	Eucaristia</a:t>
            </a:r>
          </a:p>
          <a:p>
            <a:pPr marL="0" indent="0" algn="ctr">
              <a:buNone/>
            </a:pPr>
            <a:endParaRPr lang="pt-BR" sz="4800" dirty="0"/>
          </a:p>
          <a:p>
            <a:pPr marL="0" indent="0" algn="ctr">
              <a:buNone/>
            </a:pPr>
            <a:endParaRPr lang="pt-BR" sz="2800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2128973" y="4542942"/>
            <a:ext cx="3124200" cy="2027588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 flipV="1">
            <a:off x="4561030" y="2743105"/>
            <a:ext cx="852310" cy="898347"/>
          </a:xfrm>
          <a:prstGeom prst="straightConnector1">
            <a:avLst/>
          </a:prstGeom>
          <a:ln w="63500">
            <a:solidFill>
              <a:srgbClr val="FF0000">
                <a:alpha val="95000"/>
              </a:srgb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H="1" flipV="1">
            <a:off x="5925262" y="2696631"/>
            <a:ext cx="695499" cy="991297"/>
          </a:xfrm>
          <a:prstGeom prst="straightConnector1">
            <a:avLst/>
          </a:prstGeom>
          <a:ln w="63500">
            <a:solidFill>
              <a:srgbClr val="FF0000">
                <a:alpha val="95000"/>
              </a:srgb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632" y="4413706"/>
            <a:ext cx="3000375" cy="201119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165" y="1633442"/>
            <a:ext cx="2066925" cy="2219325"/>
          </a:xfrm>
          <a:prstGeom prst="rect">
            <a:avLst/>
          </a:prstGeom>
        </p:spPr>
      </p:pic>
      <p:cxnSp>
        <p:nvCxnSpPr>
          <p:cNvPr id="10" name="Conector de seta reta 9"/>
          <p:cNvCxnSpPr/>
          <p:nvPr/>
        </p:nvCxnSpPr>
        <p:spPr>
          <a:xfrm flipH="1">
            <a:off x="7122819" y="2478357"/>
            <a:ext cx="1512000" cy="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0131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O Concílio Vaticano II (</a:t>
            </a:r>
            <a:r>
              <a:rPr lang="pt-BR" b="1" i="1" dirty="0">
                <a:solidFill>
                  <a:srgbClr val="FF0000"/>
                </a:solidFill>
              </a:rPr>
              <a:t>Ad Gentes) </a:t>
            </a:r>
            <a:r>
              <a:rPr lang="pt-BR" b="1" dirty="0">
                <a:solidFill>
                  <a:srgbClr val="FF0000"/>
                </a:solidFill>
              </a:rPr>
              <a:t>nos recorda: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80457"/>
            <a:ext cx="10515600" cy="4696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altLang="pt-BR" b="1" dirty="0">
                <a:solidFill>
                  <a:srgbClr val="FF0000"/>
                </a:solidFill>
              </a:rPr>
              <a:t>2. A Igreja peregrina é, por sua natureza, missionária, visto que tem a sua origem, </a:t>
            </a:r>
            <a:r>
              <a:rPr lang="pt-BR" altLang="pt-BR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segundo o desígnio de Deus Pai, na «missão» do Filho e do Espírito Santo</a:t>
            </a:r>
            <a:r>
              <a:rPr lang="pt-BR" altLang="pt-BR" b="1" dirty="0"/>
              <a:t>. Este desígnio brota do «amor </a:t>
            </a:r>
            <a:r>
              <a:rPr lang="pt-BR" altLang="pt-BR" b="1" dirty="0" err="1"/>
              <a:t>fontal</a:t>
            </a:r>
            <a:r>
              <a:rPr lang="pt-BR" altLang="pt-BR" b="1" dirty="0"/>
              <a:t>», isto é, da caridade de Deus Pai, que, sendo o Princípio sem Princípio de quem é gerado o Filho e de quem procede o Espírito Santo pelo Filho, quis derramar e não cessa de derramar ainda a bondade divina, criando-nos livremente pela sua extraordinária e misericordiosa benignidade, e depois chamando-nos gratuitamente a partilhar da sua própria vida e glória. </a:t>
            </a:r>
            <a:r>
              <a:rPr lang="pt-BR" altLang="pt-BR" dirty="0"/>
              <a:t>Quis ser, assim, não só criador de todas as coisas mas também «tudo em todas as coisas» (1 Cor. 15,28), conseguindo simultaneamente a sua glória e a nossa felicidade [...].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84166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A comunhão dos batizados (Doc. 105):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88141"/>
            <a:ext cx="10515600" cy="468882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92. [...] </a:t>
            </a:r>
            <a:r>
              <a:rPr lang="pt-B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Pelos sacramentos da iniciação cristã, sobretudo pelo Batismo, todos nos tornamos membros vivos do povo de Deus. Nessa igualdade comum se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 a </a:t>
            </a:r>
            <a:r>
              <a:rPr lang="pt-BR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identidade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a </a:t>
            </a:r>
            <a:r>
              <a:rPr lang="pt-BR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dignidade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vocação dos cristãos </a:t>
            </a:r>
            <a:r>
              <a:rPr lang="pt-B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leigos e leigas, expresso no sacerdócio comum, no </a:t>
            </a:r>
            <a:r>
              <a:rPr lang="pt-BR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sensus</a:t>
            </a:r>
            <a:r>
              <a:rPr lang="pt-BR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fidei</a:t>
            </a:r>
            <a:r>
              <a:rPr lang="pt-B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 perfil mariano da Igreja e na vocação para a santidade. </a:t>
            </a: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eclesiologia de comunhão funda-se a concepção dos cristãos leigos e leigas como sujeitos eclesiais, discípulos missionários, membros da Igreja e cidadãos do mundo, caracterizados pela liberdade, autonomia e </a:t>
            </a:r>
            <a:r>
              <a:rPr lang="pt-B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relacionalidade</a:t>
            </a: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59653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2329" y="404664"/>
            <a:ext cx="10083333" cy="143842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4000" b="1" dirty="0">
                <a:solidFill>
                  <a:srgbClr val="FF0000"/>
                </a:solidFill>
              </a:rPr>
              <a:t>Além do fundamento trinitário da Igreja a Eucaristia é a fonte da "KOINONIA" (comunhão e participação) no corpo de Cristo </a:t>
            </a:r>
            <a:br>
              <a:rPr lang="pt-BR" dirty="0">
                <a:solidFill>
                  <a:srgbClr val="FF0000"/>
                </a:solidFill>
              </a:rPr>
            </a:b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753035" y="1843088"/>
            <a:ext cx="10703859" cy="4394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pt-BR" sz="2600" dirty="0">
                <a:solidFill>
                  <a:schemeClr val="tx2">
                    <a:lumMod val="50000"/>
                  </a:schemeClr>
                </a:solidFill>
              </a:rPr>
              <a:t>A compreensão da Igreja como Carpo Sacramental de Cristo em 1</a:t>
            </a:r>
            <a:r>
              <a:rPr lang="pt-BR" sz="2600" b="1" dirty="0">
                <a:solidFill>
                  <a:schemeClr val="tx2">
                    <a:lumMod val="50000"/>
                  </a:schemeClr>
                </a:solidFill>
              </a:rPr>
              <a:t>Cor 10,16ss </a:t>
            </a:r>
            <a:r>
              <a:rPr lang="pt-BR" sz="2600" dirty="0">
                <a:solidFill>
                  <a:schemeClr val="tx2">
                    <a:lumMod val="50000"/>
                  </a:schemeClr>
                </a:solidFill>
              </a:rPr>
              <a:t>é paradigma para a compreensão da relação entre Eucaristia e Igreja: 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pt-BR" sz="2600" dirty="0"/>
          </a:p>
          <a:p>
            <a:pPr marL="0" indent="0">
              <a:buNone/>
              <a:defRPr/>
            </a:pPr>
            <a:r>
              <a:rPr lang="pt-BR" sz="2600" dirty="0"/>
              <a:t>"</a:t>
            </a:r>
            <a:r>
              <a:rPr lang="pt-BR" sz="3600" dirty="0"/>
              <a:t>Não é o </a:t>
            </a:r>
            <a:r>
              <a:rPr lang="pt-BR" sz="3600" b="1" dirty="0">
                <a:solidFill>
                  <a:srgbClr val="0070C0"/>
                </a:solidFill>
              </a:rPr>
              <a:t>cálice da benção</a:t>
            </a:r>
            <a:r>
              <a:rPr lang="pt-BR" sz="3600" dirty="0"/>
              <a:t>, sabre </a:t>
            </a:r>
            <a:r>
              <a:rPr lang="pt-BR" sz="3600" i="1" dirty="0"/>
              <a:t>o </a:t>
            </a:r>
            <a:r>
              <a:rPr lang="pt-BR" sz="3600" dirty="0"/>
              <a:t>qual nós dizemos a benção, </a:t>
            </a: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comunhão</a:t>
            </a:r>
            <a:r>
              <a:rPr lang="pt-BR" sz="3600" dirty="0">
                <a:solidFill>
                  <a:srgbClr val="FF0000"/>
                </a:solidFill>
              </a:rPr>
              <a:t> </a:t>
            </a:r>
            <a:r>
              <a:rPr lang="pt-BR" sz="3600" i="1" dirty="0">
                <a:solidFill>
                  <a:srgbClr val="FF0000"/>
                </a:solidFill>
              </a:rPr>
              <a:t>(koinonia) </a:t>
            </a:r>
            <a:r>
              <a:rPr lang="pt-BR" sz="3600" dirty="0">
                <a:solidFill>
                  <a:srgbClr val="FF0000"/>
                </a:solidFill>
              </a:rPr>
              <a:t>no sangue de Cristo? </a:t>
            </a:r>
            <a:r>
              <a:rPr lang="pt-BR" sz="3600" dirty="0"/>
              <a:t>Não é </a:t>
            </a:r>
            <a:r>
              <a:rPr lang="pt-BR" sz="3600" b="1" dirty="0">
                <a:solidFill>
                  <a:srgbClr val="0070C0"/>
                </a:solidFill>
              </a:rPr>
              <a:t>o pão, que partimos</a:t>
            </a:r>
            <a:r>
              <a:rPr lang="pt-BR" sz="3600" dirty="0"/>
              <a:t>, </a:t>
            </a: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participação</a:t>
            </a:r>
            <a:r>
              <a:rPr lang="pt-BR" sz="3600" u="sng" dirty="0">
                <a:solidFill>
                  <a:srgbClr val="FF0000"/>
                </a:solidFill>
              </a:rPr>
              <a:t> </a:t>
            </a:r>
            <a:r>
              <a:rPr lang="pt-BR" sz="3600" i="1" u="sng" dirty="0">
                <a:solidFill>
                  <a:srgbClr val="FF0000"/>
                </a:solidFill>
              </a:rPr>
              <a:t>(</a:t>
            </a:r>
            <a:r>
              <a:rPr lang="pt-BR" sz="3600" i="1" u="sng" dirty="0" err="1">
                <a:solidFill>
                  <a:srgbClr val="FF0000"/>
                </a:solidFill>
              </a:rPr>
              <a:t>koinonia</a:t>
            </a:r>
            <a:r>
              <a:rPr lang="pt-BR" sz="3600" i="1" u="sng" dirty="0">
                <a:solidFill>
                  <a:srgbClr val="FF0000"/>
                </a:solidFill>
              </a:rPr>
              <a:t>) </a:t>
            </a:r>
            <a:r>
              <a:rPr lang="pt-BR" sz="3600" dirty="0">
                <a:solidFill>
                  <a:srgbClr val="FF0000"/>
                </a:solidFill>
              </a:rPr>
              <a:t>no corpo de Cristo? </a:t>
            </a:r>
            <a:r>
              <a:rPr lang="pt-BR" sz="3600" dirty="0"/>
              <a:t>Já que há um único pão, embora muitos, </a:t>
            </a: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somos </a:t>
            </a:r>
            <a:r>
              <a:rPr lang="pt-B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só</a:t>
            </a: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corpo </a:t>
            </a:r>
            <a:r>
              <a:rPr lang="pt-BR" sz="3600" i="1" dirty="0"/>
              <a:t>(soma); visto que </a:t>
            </a:r>
            <a:r>
              <a:rPr lang="pt-BR" sz="3600" dirty="0"/>
              <a:t>todos participamos desse único pão". </a:t>
            </a:r>
          </a:p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431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5636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b="1" dirty="0">
                <a:solidFill>
                  <a:srgbClr val="FF0000"/>
                </a:solidFill>
              </a:rPr>
              <a:t>Sinais visíveis da </a:t>
            </a:r>
            <a:r>
              <a:rPr lang="pt-BR" b="1" i="1" dirty="0">
                <a:solidFill>
                  <a:srgbClr val="FF0000"/>
                </a:solidFill>
              </a:rPr>
              <a:t>koinonia</a:t>
            </a:r>
            <a:r>
              <a:rPr lang="pt-BR" b="1" dirty="0">
                <a:solidFill>
                  <a:srgbClr val="FF0000"/>
                </a:solidFill>
              </a:rPr>
              <a:t> na Igreja: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4294967295"/>
          </p:nvPr>
        </p:nvSpPr>
        <p:spPr>
          <a:xfrm>
            <a:off x="520505" y="1863445"/>
            <a:ext cx="6518837" cy="46780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pt-BR" dirty="0"/>
              <a:t>A Igreja forma uma </a:t>
            </a:r>
            <a:r>
              <a:rPr lang="pt-BR" i="1" dirty="0" err="1"/>
              <a:t>koinonia</a:t>
            </a:r>
            <a:r>
              <a:rPr lang="pt-BR" dirty="0"/>
              <a:t> na </a:t>
            </a:r>
            <a:r>
              <a:rPr lang="pt-BR" dirty="0">
                <a:solidFill>
                  <a:srgbClr val="FF0000"/>
                </a:solidFill>
              </a:rPr>
              <a:t>fé</a:t>
            </a:r>
            <a:r>
              <a:rPr lang="pt-BR" i="1" dirty="0"/>
              <a:t>;</a:t>
            </a:r>
          </a:p>
          <a:p>
            <a:pPr marL="0" indent="0">
              <a:buNone/>
              <a:defRPr/>
            </a:pPr>
            <a:endParaRPr lang="pt-BR" i="1" dirty="0"/>
          </a:p>
          <a:p>
            <a:pPr marL="0" indent="0">
              <a:buNone/>
              <a:defRPr/>
            </a:pPr>
            <a:r>
              <a:rPr lang="pt-BR" dirty="0"/>
              <a:t>A Igreja vive a </a:t>
            </a:r>
            <a:r>
              <a:rPr lang="pt-BR" i="1" dirty="0" err="1"/>
              <a:t>koinonia</a:t>
            </a:r>
            <a:r>
              <a:rPr lang="pt-BR" dirty="0"/>
              <a:t> como </a:t>
            </a:r>
            <a:r>
              <a:rPr lang="pt-BR" i="1" dirty="0" err="1"/>
              <a:t>koinonia</a:t>
            </a:r>
            <a:r>
              <a:rPr lang="pt-BR" i="1" dirty="0"/>
              <a:t> </a:t>
            </a:r>
            <a:r>
              <a:rPr lang="pt-BR" dirty="0"/>
              <a:t>dos "mistérios", dos </a:t>
            </a:r>
            <a:r>
              <a:rPr lang="pt-BR" dirty="0">
                <a:solidFill>
                  <a:srgbClr val="FF0000"/>
                </a:solidFill>
              </a:rPr>
              <a:t>sacramentos</a:t>
            </a:r>
            <a:r>
              <a:rPr lang="pt-BR" dirty="0"/>
              <a:t>;</a:t>
            </a:r>
          </a:p>
          <a:p>
            <a:pPr marL="0" indent="0"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r>
              <a:rPr lang="pt-BR" i="1" dirty="0"/>
              <a:t>A Koinonia</a:t>
            </a:r>
            <a:r>
              <a:rPr lang="pt-BR" dirty="0"/>
              <a:t> no </a:t>
            </a:r>
            <a:r>
              <a:rPr lang="pt-BR" dirty="0">
                <a:solidFill>
                  <a:srgbClr val="FF0000"/>
                </a:solidFill>
              </a:rPr>
              <a:t>credo;</a:t>
            </a:r>
          </a:p>
          <a:p>
            <a:pPr marL="0" indent="0"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r>
              <a:rPr lang="pt-BR" dirty="0"/>
              <a:t>A</a:t>
            </a:r>
            <a:r>
              <a:rPr lang="pt-BR" i="1" dirty="0"/>
              <a:t> koinonia </a:t>
            </a:r>
            <a:r>
              <a:rPr lang="pt-BR" dirty="0"/>
              <a:t>com </a:t>
            </a:r>
            <a:r>
              <a:rPr lang="pt-BR" dirty="0">
                <a:solidFill>
                  <a:srgbClr val="FF0000"/>
                </a:solidFill>
              </a:rPr>
              <a:t>o bispo.</a:t>
            </a:r>
          </a:p>
        </p:txBody>
      </p:sp>
      <p:sp>
        <p:nvSpPr>
          <p:cNvPr id="22532" name="Espaço Reservado para Conteúdo 3"/>
          <p:cNvSpPr>
            <a:spLocks noGrp="1"/>
          </p:cNvSpPr>
          <p:nvPr>
            <p:ph sz="half" idx="4294967295"/>
          </p:nvPr>
        </p:nvSpPr>
        <p:spPr>
          <a:xfrm>
            <a:off x="6696222" y="1600200"/>
            <a:ext cx="3819378" cy="4724400"/>
          </a:xfrm>
          <a:prstGeom prst="rect">
            <a:avLst/>
          </a:prstGeom>
        </p:spPr>
        <p:txBody>
          <a:bodyPr/>
          <a:lstStyle/>
          <a:p>
            <a:endParaRPr lang="pt-BR" altLang="pt-BR" dirty="0"/>
          </a:p>
        </p:txBody>
      </p:sp>
      <p:pic>
        <p:nvPicPr>
          <p:cNvPr id="22533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0" y="2287587"/>
            <a:ext cx="3060700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48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125914" y="1325563"/>
            <a:ext cx="4941887" cy="374650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pt-BR" dirty="0"/>
          </a:p>
        </p:txBody>
      </p:sp>
      <p:sp>
        <p:nvSpPr>
          <p:cNvPr id="21507" name="Espaço Reservado para Conteúdo 2"/>
          <p:cNvSpPr>
            <a:spLocks noGrp="1"/>
          </p:cNvSpPr>
          <p:nvPr>
            <p:ph sz="half" idx="4294967295"/>
          </p:nvPr>
        </p:nvSpPr>
        <p:spPr>
          <a:xfrm>
            <a:off x="685799" y="633046"/>
            <a:ext cx="5541965" cy="582014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altLang="pt-BR" sz="3600" dirty="0"/>
              <a:t>Esse modelo de </a:t>
            </a:r>
            <a:r>
              <a:rPr lang="pt-BR" altLang="pt-BR" sz="3600" i="1" dirty="0"/>
              <a:t>koinonia </a:t>
            </a:r>
            <a:r>
              <a:rPr lang="pt-BR" altLang="pt-BR" sz="3600" dirty="0"/>
              <a:t>da comunidade eucarística por comunhão e participação, que se realiza primariamente em toda celebração eucarística concreta de uma comunidade, serve para Paulo interpretar, </a:t>
            </a:r>
            <a:r>
              <a:rPr lang="pt-BR" altLang="pt-BR" sz="3600" dirty="0" err="1"/>
              <a:t>eclesiologicamente</a:t>
            </a:r>
            <a:r>
              <a:rPr lang="pt-BR" altLang="pt-BR" sz="3600" dirty="0"/>
              <a:t>, a relação das comunidades </a:t>
            </a:r>
            <a:r>
              <a:rPr lang="pt-BR" altLang="pt-BR" sz="3600" i="1" dirty="0"/>
              <a:t>entre si.</a:t>
            </a:r>
            <a:r>
              <a:rPr lang="pt-BR" altLang="pt-BR" sz="3600" dirty="0"/>
              <a:t> </a:t>
            </a:r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499274" y="1427165"/>
            <a:ext cx="5059314" cy="393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5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8FF37E03-AC06-4E84-B958-AB1488EE7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E06C7E9F-C3FF-47A4-B340-5ED03CF70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sz="4000" b="1" dirty="0"/>
          </a:p>
          <a:p>
            <a:pPr marL="0" indent="0">
              <a:buNone/>
            </a:pPr>
            <a:r>
              <a:rPr lang="pt-BR" sz="4000" b="1" dirty="0"/>
              <a:t>I. Uma breve história da nossa caminhada sinodal na construção de um Plano de Pastoral, em vista de uma Pastoral de Conjunto/Orgânica</a:t>
            </a:r>
            <a:endParaRPr lang="pt-BR" sz="4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35180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4365" y="281354"/>
            <a:ext cx="8453438" cy="106914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b="1" dirty="0">
                <a:solidFill>
                  <a:srgbClr val="FF0000"/>
                </a:solidFill>
              </a:rPr>
              <a:t>E qual é o seu desdobramento estrutural?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4294967295"/>
          </p:nvPr>
        </p:nvSpPr>
        <p:spPr>
          <a:xfrm>
            <a:off x="614364" y="1600200"/>
            <a:ext cx="6396036" cy="485298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pt-BR" sz="3200" b="1" dirty="0">
                <a:solidFill>
                  <a:srgbClr val="FF0000"/>
                </a:solidFill>
              </a:rPr>
              <a:t>O princípio</a:t>
            </a:r>
            <a:r>
              <a:rPr lang="pt-BR" sz="3200" b="1" i="1" dirty="0">
                <a:solidFill>
                  <a:srgbClr val="FF0000"/>
                </a:solidFill>
              </a:rPr>
              <a:t> sinodal:</a:t>
            </a:r>
            <a:r>
              <a:rPr lang="pt-BR" sz="3200" i="1" dirty="0">
                <a:solidFill>
                  <a:srgbClr val="FF0000"/>
                </a:solidFill>
              </a:rPr>
              <a:t> </a:t>
            </a:r>
            <a:r>
              <a:rPr lang="pt-BR" sz="3200" dirty="0"/>
              <a:t>em conflitos que ultrapassavam as condições das Igrejas locais, reuniam-se, a partir do século II, sínodos regionais de bispos que discutiam, de forma sinodal (caminhando juntos), problemas de ordem disciplinar, doutrinal e pastoral, e os resultados eram assumidos pelo conjunto das Igrejas locais envolvidas. 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4294967295"/>
          </p:nvPr>
        </p:nvSpPr>
        <p:spPr>
          <a:xfrm>
            <a:off x="6172200" y="1600200"/>
            <a:ext cx="4343400" cy="4724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pt-BR" dirty="0"/>
              <a:t>,</a:t>
            </a:r>
          </a:p>
        </p:txBody>
      </p:sp>
      <p:pic>
        <p:nvPicPr>
          <p:cNvPr id="23557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2028412"/>
            <a:ext cx="4494554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7823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b="1" dirty="0">
                <a:solidFill>
                  <a:srgbClr val="FF0000"/>
                </a:solidFill>
              </a:rPr>
              <a:t>A Igreja que é comunhão e participação (Koinonia) a sua estrutura só pode ser sinodal</a:t>
            </a:r>
          </a:p>
        </p:txBody>
      </p:sp>
      <p:sp>
        <p:nvSpPr>
          <p:cNvPr id="2457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9625014" y="1600201"/>
            <a:ext cx="585787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4" name="Elipse 3"/>
          <p:cNvSpPr/>
          <p:nvPr/>
        </p:nvSpPr>
        <p:spPr>
          <a:xfrm>
            <a:off x="4008439" y="2636838"/>
            <a:ext cx="3887787" cy="31686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3200" dirty="0">
                <a:solidFill>
                  <a:srgbClr val="FF0000"/>
                </a:solidFill>
                <a:latin typeface="Algerian" pitchFamily="82" charset="0"/>
              </a:rPr>
              <a:t>IGREJA</a:t>
            </a:r>
          </a:p>
        </p:txBody>
      </p:sp>
      <p:sp>
        <p:nvSpPr>
          <p:cNvPr id="24581" name="CaixaDeTexto 4"/>
          <p:cNvSpPr txBox="1">
            <a:spLocks noChangeArrowheads="1"/>
          </p:cNvSpPr>
          <p:nvPr/>
        </p:nvSpPr>
        <p:spPr bwMode="auto">
          <a:xfrm>
            <a:off x="3863976" y="2997201"/>
            <a:ext cx="1312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Concílio</a:t>
            </a:r>
          </a:p>
        </p:txBody>
      </p:sp>
      <p:sp>
        <p:nvSpPr>
          <p:cNvPr id="24582" name="CaixaDeTexto 5"/>
          <p:cNvSpPr txBox="1">
            <a:spLocks noChangeArrowheads="1"/>
          </p:cNvSpPr>
          <p:nvPr/>
        </p:nvSpPr>
        <p:spPr bwMode="auto">
          <a:xfrm>
            <a:off x="3359150" y="4365626"/>
            <a:ext cx="1296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Sínodo</a:t>
            </a:r>
          </a:p>
        </p:txBody>
      </p:sp>
      <p:sp>
        <p:nvSpPr>
          <p:cNvPr id="24583" name="CaixaDeTexto 6"/>
          <p:cNvSpPr txBox="1">
            <a:spLocks noChangeArrowheads="1"/>
          </p:cNvSpPr>
          <p:nvPr/>
        </p:nvSpPr>
        <p:spPr bwMode="auto">
          <a:xfrm>
            <a:off x="1776412" y="5208319"/>
            <a:ext cx="3527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Conferencia Episcopal </a:t>
            </a:r>
          </a:p>
        </p:txBody>
      </p:sp>
      <p:sp>
        <p:nvSpPr>
          <p:cNvPr id="24584" name="CaixaDeTexto 7"/>
          <p:cNvSpPr txBox="1">
            <a:spLocks noChangeArrowheads="1"/>
          </p:cNvSpPr>
          <p:nvPr/>
        </p:nvSpPr>
        <p:spPr bwMode="auto">
          <a:xfrm>
            <a:off x="7175500" y="3860800"/>
            <a:ext cx="2890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Assembleia Diocesana</a:t>
            </a:r>
          </a:p>
        </p:txBody>
      </p:sp>
      <p:sp>
        <p:nvSpPr>
          <p:cNvPr id="24585" name="CaixaDeTexto 8"/>
          <p:cNvSpPr txBox="1">
            <a:spLocks noChangeArrowheads="1"/>
          </p:cNvSpPr>
          <p:nvPr/>
        </p:nvSpPr>
        <p:spPr bwMode="auto">
          <a:xfrm>
            <a:off x="7032625" y="4724401"/>
            <a:ext cx="36401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Conselho  Pastoral Paroquial ...</a:t>
            </a:r>
          </a:p>
        </p:txBody>
      </p:sp>
    </p:spTree>
    <p:extLst>
      <p:ext uri="{BB962C8B-B14F-4D97-AF65-F5344CB8AC3E}">
        <p14:creationId xmlns:p14="http://schemas.microsoft.com/office/powerpoint/2010/main" val="4231661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34569A-85A3-42B6-9516-84BF85616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Comissão Teológica Internacional sobre “A Sinodalidade na Vida e na Missão da Igreja”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C369FB-59EC-4C60-89DC-7F74C8CF7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4000" dirty="0"/>
              <a:t>47. [...] A Eucaristia representa e realiza visivelmente a pertença ao Corpo de Cristo e a </a:t>
            </a:r>
            <a:r>
              <a:rPr lang="pt-BR" sz="4000" dirty="0" err="1"/>
              <a:t>copertença</a:t>
            </a:r>
            <a:r>
              <a:rPr lang="pt-BR" sz="4000" dirty="0"/>
              <a:t> entre os cristãos (1Cor 12,12). Em torno da mesa eucarística se constituem e se encontram na unidade da única Igreja as diversas igrejas locais. A reunião eucarística exprime e realiza o "nós" eclesial da </a:t>
            </a:r>
            <a:r>
              <a:rPr lang="pt-BR" sz="4000" i="1" dirty="0" err="1"/>
              <a:t>communio</a:t>
            </a:r>
            <a:r>
              <a:rPr lang="pt-BR" sz="4000" i="1" dirty="0"/>
              <a:t> sanctorum</a:t>
            </a:r>
            <a:r>
              <a:rPr lang="pt-BR" sz="4000" dirty="0"/>
              <a:t> na qual os fiéis se tornam participantes da multiforme graça divina.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35553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3A4017D-D706-4312-BA69-C5345A45C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526AF2-C310-4065-BBFB-DADFCA5FF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5125"/>
            <a:ext cx="5181600" cy="58118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4000" dirty="0"/>
              <a:t>A partir daí, gostaria de refletir algo sobre dois capítulos do nosso Texto-Base do XVIII Congresso Eucarístico Nacional: algo do primeiro capítulo –</a:t>
            </a:r>
            <a:r>
              <a:rPr lang="pt-BR" sz="4000" b="1" dirty="0">
                <a:solidFill>
                  <a:srgbClr val="FF0000"/>
                </a:solidFill>
              </a:rPr>
              <a:t>A assembleia eucarística, pão para todas as mesas </a:t>
            </a:r>
            <a:r>
              <a:rPr lang="pt-BR" sz="4000" dirty="0"/>
              <a:t>e algo do sétimo – </a:t>
            </a:r>
            <a:r>
              <a:rPr lang="pt-BR" sz="4000" b="1" dirty="0">
                <a:solidFill>
                  <a:srgbClr val="FF0000"/>
                </a:solidFill>
              </a:rPr>
              <a:t>A Eucaristia e a Missão</a:t>
            </a:r>
          </a:p>
          <a:p>
            <a:endParaRPr lang="pt-BR" dirty="0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64CA51A3-B13F-4D7F-BACB-D19A3D3BD9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49572" y="651215"/>
            <a:ext cx="4804228" cy="523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23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5A293E1E-8C91-4675-ACF0-A664686D4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4833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FEDB2582-2D18-4058-93D0-3A35B17D0F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43688" y="1657350"/>
            <a:ext cx="4633912" cy="4133849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r>
              <a:rPr lang="pt-BR" sz="3200" dirty="0"/>
              <a:t>Obrigado!</a:t>
            </a:r>
          </a:p>
        </p:txBody>
      </p:sp>
      <p:pic>
        <p:nvPicPr>
          <p:cNvPr id="12" name="Espaço Reservado para Conteúdo 11">
            <a:extLst>
              <a:ext uri="{FF2B5EF4-FFF2-40B4-BE49-F238E27FC236}">
                <a16:creationId xmlns:a16="http://schemas.microsoft.com/office/drawing/2014/main" id="{0D6FCDF3-1D89-4B2E-960A-77243A5934D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286125" y="2280046"/>
            <a:ext cx="2933700" cy="337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48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3070113-1A12-4654-A2CD-A201BC947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500AED-3C6B-4E9D-BEEF-C01DEB3727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365125"/>
            <a:ext cx="6143171" cy="58118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3600" dirty="0"/>
              <a:t>A história do nosso Plano de Pastoral sempre esteve em sintonia com o Documento de Aparecida, As Diretrizes da Ação Evangelizadora da Igreja no Brasil e do magistério recente de Bento XVI e Francisco.</a:t>
            </a:r>
          </a:p>
          <a:p>
            <a:endParaRPr lang="pt-BR" sz="3600" dirty="0"/>
          </a:p>
          <a:p>
            <a:pPr marL="0" indent="0">
              <a:buNone/>
            </a:pPr>
            <a:r>
              <a:rPr lang="pt-BR" sz="3600" dirty="0"/>
              <a:t>Em comunhão com a CNBB, a Igreja particular de Olinda e Recife tem nas Diretrizes da Ação Evangelizadora da Igreja no Brasil (2019-2022) um norte para o seu Plano de Pastoral para o quadriênio.</a:t>
            </a:r>
          </a:p>
          <a:p>
            <a:endParaRPr lang="pt-BR" dirty="0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3F812040-C435-4636-9A78-66B33EE0B3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80103" y="1585354"/>
            <a:ext cx="3249450" cy="33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7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C8370D-8FC8-4445-8731-A85126EE5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38833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Pistas para a interpretação do documento: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BADF6B-3CB7-4933-9371-DB940181F1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00238"/>
            <a:ext cx="10363826" cy="44719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000" dirty="0"/>
              <a:t>Estas diretrizes se constituem à imagem da casa. Em seu duplo movimento, a casa permite o ingresso e a saída. É, ao mesmo tempo, lugar de acolhimento e envio. Com isso, ela remete aos dois grandes eixos inspiradores dessas diretrizes: </a:t>
            </a:r>
            <a:r>
              <a:rPr lang="pt-BR" sz="4000" b="1" dirty="0">
                <a:solidFill>
                  <a:srgbClr val="FF0000"/>
                </a:solidFill>
              </a:rPr>
              <a:t>comunidade</a:t>
            </a:r>
            <a:r>
              <a:rPr lang="pt-BR" sz="4000" dirty="0"/>
              <a:t> e </a:t>
            </a:r>
            <a:r>
              <a:rPr lang="pt-BR" sz="4000" b="1" dirty="0">
                <a:solidFill>
                  <a:srgbClr val="FF0000"/>
                </a:solidFill>
              </a:rPr>
              <a:t>missão</a:t>
            </a:r>
            <a:r>
              <a:rPr lang="pt-BR" sz="4000" dirty="0"/>
              <a:t>. A casa é a imagem do que as Diretrizes chamam de </a:t>
            </a:r>
            <a:r>
              <a:rPr lang="pt-BR" sz="4000" i="1" dirty="0"/>
              <a:t>comunidades eclesiais missionárias</a:t>
            </a:r>
            <a:r>
              <a:rPr lang="pt-BR" sz="4000" dirty="0"/>
              <a:t> (p.8).</a:t>
            </a:r>
          </a:p>
        </p:txBody>
      </p:sp>
    </p:spTree>
    <p:extLst>
      <p:ext uri="{BB962C8B-B14F-4D97-AF65-F5344CB8AC3E}">
        <p14:creationId xmlns:p14="http://schemas.microsoft.com/office/powerpoint/2010/main" val="3058743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6022E26-3DEA-4526-ABEF-0A0D9825A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7DE4417-74E0-47A1-A6ED-DC16CC9495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618518"/>
            <a:ext cx="5744201" cy="51726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600" dirty="0"/>
              <a:t>Para levar adiante essa missão, foram identificados quatro pilares, à semelhança dos que sustentam uma casa. São eles: a palavra, o Pão, a caridade e a Ação missionária. Com isso, </a:t>
            </a:r>
            <a:r>
              <a:rPr lang="pt-BR" sz="3600" b="1" dirty="0"/>
              <a:t>estabelece-se forte linha de continuidade com as duas diretrizes anteriores </a:t>
            </a:r>
            <a:r>
              <a:rPr lang="pt-BR" sz="3600" dirty="0"/>
              <a:t>(p. 9). 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EB8AA708-FA22-4506-925C-3756C20BDF7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229476" y="1171576"/>
            <a:ext cx="4405936" cy="374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27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1E2CB5F-A536-41FC-8266-4CEBF57E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C29D68B-05EC-4CF3-BAE7-61C218CCB6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618518"/>
            <a:ext cx="10363826" cy="51726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200" b="1" dirty="0"/>
              <a:t>7. </a:t>
            </a:r>
            <a:r>
              <a:rPr lang="pt-BR" sz="3200" b="1" dirty="0">
                <a:solidFill>
                  <a:srgbClr val="FF0000"/>
                </a:solidFill>
              </a:rPr>
              <a:t>Essa casa é a comunidade eclesial missionária. Suas portas estão continuamente abertas para o duplo movimento permanente: entrar e sair. </a:t>
            </a:r>
            <a:r>
              <a:rPr lang="pt-BR" sz="3200" b="1" dirty="0"/>
              <a:t>São portas que acolhem os que chegam para partilhar suas alegrias e sanar suas dores. Estão igualmente abertas para sair em missão, anunciando Jesus Cristo e seu Reino, indo ao encontro do outro, especialmente dos pobres e sofredores</a:t>
            </a:r>
            <a:r>
              <a:rPr lang="pt-BR" sz="3200" dirty="0"/>
              <a:t>. Em tudo isto, o rosto de misericórdia do Cristo Senhor é manifestado (MV, n.1). Assim, missão e comunidade são como dois lados da mesma moeda. A comunidade eclesial autêntica é, necessariamente, missionária e toda missão se alicerça na vida de comunidade e tende a gerar novas comunidades.</a:t>
            </a:r>
          </a:p>
        </p:txBody>
      </p:sp>
    </p:spTree>
    <p:extLst>
      <p:ext uri="{BB962C8B-B14F-4D97-AF65-F5344CB8AC3E}">
        <p14:creationId xmlns:p14="http://schemas.microsoft.com/office/powerpoint/2010/main" val="18801394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3130</Words>
  <Application>Microsoft Office PowerPoint</Application>
  <PresentationFormat>Widescreen</PresentationFormat>
  <Paragraphs>173</Paragraphs>
  <Slides>54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62" baseType="lpstr">
      <vt:lpstr>Aharoni</vt:lpstr>
      <vt:lpstr>Algerian</vt:lpstr>
      <vt:lpstr>AngsanaUPC</vt:lpstr>
      <vt:lpstr>Arial</vt:lpstr>
      <vt:lpstr>Calibri</vt:lpstr>
      <vt:lpstr>Calibri Light</vt:lpstr>
      <vt:lpstr>Wingdings</vt:lpstr>
      <vt:lpstr>Tema do Office</vt:lpstr>
      <vt:lpstr>Assembleia Pastoral da Arquidiocese de Olinda e Recife</vt:lpstr>
      <vt:lpstr>Introdução:</vt:lpstr>
      <vt:lpstr>Uma Assembleia Pastoral é um lugar privilegiado para responder a estes apelos...</vt:lpstr>
      <vt:lpstr>O esquema da nossa reflexão: </vt:lpstr>
      <vt:lpstr>Apresentação do PowerPoint</vt:lpstr>
      <vt:lpstr>Apresentação do PowerPoint</vt:lpstr>
      <vt:lpstr>Pistas para a interpretação do documento: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1.5. Comunidades eclesiais missionárias no contexto urbano </vt:lpstr>
      <vt:lpstr>Apresentação do PowerPoint</vt:lpstr>
      <vt:lpstr>A perda da “força” das instituições religiosas de gerenciar a fé dos fiéis </vt:lpstr>
      <vt:lpstr>A crise de passagem de tradição/valores  na família</vt:lpstr>
      <vt:lpstr>O fim das identidades  herdadas culturalmente...</vt:lpstr>
      <vt:lpstr>As novas religiosidades em tempos de “desregulação da fé” </vt:lpstr>
      <vt:lpstr>As novas subjetividades</vt:lpstr>
      <vt:lpstr>Os  Novos cenários da fé e da religião</vt:lpstr>
      <vt:lpstr>O fim das identidades herdadas...</vt:lpstr>
      <vt:lpstr>Apresentação do PowerPoint</vt:lpstr>
      <vt:lpstr>Apresentação do PowerPoint</vt:lpstr>
      <vt:lpstr>Apresentação do PowerPoint</vt:lpstr>
      <vt:lpstr>Comunidades Eclesiais Missionárias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108. </vt:lpstr>
      <vt:lpstr>Pilar da Ação Missionária: estado permanente de missão  Passando adiante, anunciava o Evangelho a todas as cidades. (At 8,40) </vt:lpstr>
      <vt:lpstr>C A P Í T U L O 4   A IGREJA EM MISSÃO  </vt:lpstr>
      <vt:lpstr>Apresentação do PowerPoint</vt:lpstr>
      <vt:lpstr>Apresentação do PowerPoint</vt:lpstr>
      <vt:lpstr>Fragmentos da memória da experiência sinodal do nosso Plano de pastoral...  </vt:lpstr>
      <vt:lpstr>III. A EUCARISTIA como fonte da comunhão e da participação, que gera um CORPO que, quando sadio, se relaciona de forma SINODAL </vt:lpstr>
      <vt:lpstr>Nunca é suficiente fazermos a recordação nos tempos líquidos e sóbrios em que vivemos...</vt:lpstr>
      <vt:lpstr>O Concílio Vaticano II (Ad Gentes) nos recorda:</vt:lpstr>
      <vt:lpstr>A comunhão dos batizados (Doc. 105):</vt:lpstr>
      <vt:lpstr>Além do fundamento trinitário da Igreja a Eucaristia é a fonte da "KOINONIA" (comunhão e participação) no corpo de Cristo  </vt:lpstr>
      <vt:lpstr>Sinais visíveis da koinonia na Igreja:</vt:lpstr>
      <vt:lpstr>Apresentação do PowerPoint</vt:lpstr>
      <vt:lpstr>E qual é o seu desdobramento estrutural?</vt:lpstr>
      <vt:lpstr>A Igreja que é comunhão e participação (Koinonia) a sua estrutura só pode ser sinodal</vt:lpstr>
      <vt:lpstr>Comissão Teológica Internacional sobre “A Sinodalidade na Vida e na Missão da Igreja”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Assembleia Pastoral da Arquidiocese de Olinda e Recife</dc:title>
  <dc:creator>55819</dc:creator>
  <cp:lastModifiedBy>55819</cp:lastModifiedBy>
  <cp:revision>1</cp:revision>
  <dcterms:created xsi:type="dcterms:W3CDTF">2019-11-15T03:38:37Z</dcterms:created>
  <dcterms:modified xsi:type="dcterms:W3CDTF">2019-11-15T03:39:35Z</dcterms:modified>
</cp:coreProperties>
</file>