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68" r:id="rId2"/>
    <p:sldId id="301" r:id="rId3"/>
    <p:sldId id="304" r:id="rId4"/>
    <p:sldId id="305" r:id="rId5"/>
    <p:sldId id="306" r:id="rId6"/>
    <p:sldId id="289" r:id="rId7"/>
    <p:sldId id="297" r:id="rId8"/>
    <p:sldId id="298" r:id="rId9"/>
    <p:sldId id="296" r:id="rId10"/>
    <p:sldId id="300" r:id="rId11"/>
    <p:sldId id="311" r:id="rId12"/>
    <p:sldId id="312" r:id="rId13"/>
    <p:sldId id="314" r:id="rId14"/>
    <p:sldId id="313" r:id="rId15"/>
    <p:sldId id="318" r:id="rId16"/>
    <p:sldId id="286"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F1C"/>
    <a:srgbClr val="BE1522"/>
    <a:srgbClr val="BE1621"/>
    <a:srgbClr val="F6B00B"/>
    <a:srgbClr val="28225C"/>
    <a:srgbClr val="F8BC0E"/>
    <a:srgbClr val="F9B233"/>
    <a:srgbClr val="E84E1B"/>
    <a:srgbClr val="35B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660"/>
  </p:normalViewPr>
  <p:slideViewPr>
    <p:cSldViewPr snapToGrid="0">
      <p:cViewPr varScale="1">
        <p:scale>
          <a:sx n="73" d="100"/>
          <a:sy n="73" d="100"/>
        </p:scale>
        <p:origin x="51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AE647A9A-5774-429E-9EAE-7B964712BB07}" type="datetimeFigureOut">
              <a:rPr lang="pt-BR" smtClean="0"/>
              <a:t>11/07/2019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90AA50-1D26-4D80-AA42-FB39D93F406F}" type="slidenum">
              <a:rPr lang="pt-BR" smtClean="0"/>
              <a:t>‹nº›</a:t>
            </a:fld>
            <a:endParaRPr lang="pt-BR"/>
          </a:p>
        </p:txBody>
      </p:sp>
    </p:spTree>
    <p:extLst>
      <p:ext uri="{BB962C8B-B14F-4D97-AF65-F5344CB8AC3E}">
        <p14:creationId xmlns:p14="http://schemas.microsoft.com/office/powerpoint/2010/main" val="173446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E647A9A-5774-429E-9EAE-7B964712BB07}" type="datetimeFigureOut">
              <a:rPr lang="pt-BR" smtClean="0"/>
              <a:t>11/07/2019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90AA50-1D26-4D80-AA42-FB39D93F406F}" type="slidenum">
              <a:rPr lang="pt-BR" smtClean="0"/>
              <a:t>‹nº›</a:t>
            </a:fld>
            <a:endParaRPr lang="pt-BR"/>
          </a:p>
        </p:txBody>
      </p:sp>
    </p:spTree>
    <p:extLst>
      <p:ext uri="{BB962C8B-B14F-4D97-AF65-F5344CB8AC3E}">
        <p14:creationId xmlns:p14="http://schemas.microsoft.com/office/powerpoint/2010/main" val="32706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E647A9A-5774-429E-9EAE-7B964712BB07}" type="datetimeFigureOut">
              <a:rPr lang="pt-BR" smtClean="0"/>
              <a:t>11/07/2019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90AA50-1D26-4D80-AA42-FB39D93F406F}" type="slidenum">
              <a:rPr lang="pt-BR" smtClean="0"/>
              <a:t>‹nº›</a:t>
            </a:fld>
            <a:endParaRPr lang="pt-BR"/>
          </a:p>
        </p:txBody>
      </p:sp>
    </p:spTree>
    <p:extLst>
      <p:ext uri="{BB962C8B-B14F-4D97-AF65-F5344CB8AC3E}">
        <p14:creationId xmlns:p14="http://schemas.microsoft.com/office/powerpoint/2010/main" val="259577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E647A9A-5774-429E-9EAE-7B964712BB07}" type="datetimeFigureOut">
              <a:rPr lang="pt-BR" smtClean="0"/>
              <a:t>11/07/2019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90AA50-1D26-4D80-AA42-FB39D93F406F}" type="slidenum">
              <a:rPr lang="pt-BR" smtClean="0"/>
              <a:t>‹nº›</a:t>
            </a:fld>
            <a:endParaRPr lang="pt-BR"/>
          </a:p>
        </p:txBody>
      </p:sp>
    </p:spTree>
    <p:extLst>
      <p:ext uri="{BB962C8B-B14F-4D97-AF65-F5344CB8AC3E}">
        <p14:creationId xmlns:p14="http://schemas.microsoft.com/office/powerpoint/2010/main" val="313357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AE647A9A-5774-429E-9EAE-7B964712BB07}" type="datetimeFigureOut">
              <a:rPr lang="pt-BR" smtClean="0"/>
              <a:t>11/07/2019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90AA50-1D26-4D80-AA42-FB39D93F406F}" type="slidenum">
              <a:rPr lang="pt-BR" smtClean="0"/>
              <a:t>‹nº›</a:t>
            </a:fld>
            <a:endParaRPr lang="pt-BR"/>
          </a:p>
        </p:txBody>
      </p:sp>
    </p:spTree>
    <p:extLst>
      <p:ext uri="{BB962C8B-B14F-4D97-AF65-F5344CB8AC3E}">
        <p14:creationId xmlns:p14="http://schemas.microsoft.com/office/powerpoint/2010/main" val="136218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E647A9A-5774-429E-9EAE-7B964712BB07}" type="datetimeFigureOut">
              <a:rPr lang="pt-BR" smtClean="0"/>
              <a:t>11/07/2019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B90AA50-1D26-4D80-AA42-FB39D93F406F}" type="slidenum">
              <a:rPr lang="pt-BR" smtClean="0"/>
              <a:t>‹nº›</a:t>
            </a:fld>
            <a:endParaRPr lang="pt-BR"/>
          </a:p>
        </p:txBody>
      </p:sp>
    </p:spTree>
    <p:extLst>
      <p:ext uri="{BB962C8B-B14F-4D97-AF65-F5344CB8AC3E}">
        <p14:creationId xmlns:p14="http://schemas.microsoft.com/office/powerpoint/2010/main" val="45348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AE647A9A-5774-429E-9EAE-7B964712BB07}" type="datetimeFigureOut">
              <a:rPr lang="pt-BR" smtClean="0"/>
              <a:t>11/07/2019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B90AA50-1D26-4D80-AA42-FB39D93F406F}" type="slidenum">
              <a:rPr lang="pt-BR" smtClean="0"/>
              <a:t>‹nº›</a:t>
            </a:fld>
            <a:endParaRPr lang="pt-BR"/>
          </a:p>
        </p:txBody>
      </p:sp>
    </p:spTree>
    <p:extLst>
      <p:ext uri="{BB962C8B-B14F-4D97-AF65-F5344CB8AC3E}">
        <p14:creationId xmlns:p14="http://schemas.microsoft.com/office/powerpoint/2010/main" val="342152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AE647A9A-5774-429E-9EAE-7B964712BB07}" type="datetimeFigureOut">
              <a:rPr lang="pt-BR" smtClean="0"/>
              <a:t>11/07/2019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B90AA50-1D26-4D80-AA42-FB39D93F406F}" type="slidenum">
              <a:rPr lang="pt-BR" smtClean="0"/>
              <a:t>‹nº›</a:t>
            </a:fld>
            <a:endParaRPr lang="pt-BR"/>
          </a:p>
        </p:txBody>
      </p:sp>
    </p:spTree>
    <p:extLst>
      <p:ext uri="{BB962C8B-B14F-4D97-AF65-F5344CB8AC3E}">
        <p14:creationId xmlns:p14="http://schemas.microsoft.com/office/powerpoint/2010/main" val="274752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47A9A-5774-429E-9EAE-7B964712BB07}" type="datetimeFigureOut">
              <a:rPr lang="pt-BR" smtClean="0"/>
              <a:t>11/07/2019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B90AA50-1D26-4D80-AA42-FB39D93F406F}" type="slidenum">
              <a:rPr lang="pt-BR" smtClean="0"/>
              <a:t>‹nº›</a:t>
            </a:fld>
            <a:endParaRPr lang="pt-BR"/>
          </a:p>
        </p:txBody>
      </p:sp>
    </p:spTree>
    <p:extLst>
      <p:ext uri="{BB962C8B-B14F-4D97-AF65-F5344CB8AC3E}">
        <p14:creationId xmlns:p14="http://schemas.microsoft.com/office/powerpoint/2010/main" val="3806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AE647A9A-5774-429E-9EAE-7B964712BB07}" type="datetimeFigureOut">
              <a:rPr lang="pt-BR" smtClean="0"/>
              <a:t>11/07/2019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B90AA50-1D26-4D80-AA42-FB39D93F406F}" type="slidenum">
              <a:rPr lang="pt-BR" smtClean="0"/>
              <a:t>‹nº›</a:t>
            </a:fld>
            <a:endParaRPr lang="pt-BR"/>
          </a:p>
        </p:txBody>
      </p:sp>
    </p:spTree>
    <p:extLst>
      <p:ext uri="{BB962C8B-B14F-4D97-AF65-F5344CB8AC3E}">
        <p14:creationId xmlns:p14="http://schemas.microsoft.com/office/powerpoint/2010/main" val="290225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AE647A9A-5774-429E-9EAE-7B964712BB07}" type="datetimeFigureOut">
              <a:rPr lang="pt-BR" smtClean="0"/>
              <a:t>11/07/2019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B90AA50-1D26-4D80-AA42-FB39D93F406F}" type="slidenum">
              <a:rPr lang="pt-BR" smtClean="0"/>
              <a:t>‹nº›</a:t>
            </a:fld>
            <a:endParaRPr lang="pt-BR"/>
          </a:p>
        </p:txBody>
      </p:sp>
    </p:spTree>
    <p:extLst>
      <p:ext uri="{BB962C8B-B14F-4D97-AF65-F5344CB8AC3E}">
        <p14:creationId xmlns:p14="http://schemas.microsoft.com/office/powerpoint/2010/main" val="411230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47A9A-5774-429E-9EAE-7B964712BB07}" type="datetimeFigureOut">
              <a:rPr lang="pt-BR" smtClean="0"/>
              <a:t>11/07/2019</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0AA50-1D26-4D80-AA42-FB39D93F406F}" type="slidenum">
              <a:rPr lang="pt-BR" smtClean="0"/>
              <a:t>‹nº›</a:t>
            </a:fld>
            <a:endParaRPr lang="pt-BR"/>
          </a:p>
        </p:txBody>
      </p:sp>
    </p:spTree>
    <p:extLst>
      <p:ext uri="{BB962C8B-B14F-4D97-AF65-F5344CB8AC3E}">
        <p14:creationId xmlns:p14="http://schemas.microsoft.com/office/powerpoint/2010/main" val="70967019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0805" y="542308"/>
            <a:ext cx="996567" cy="830217"/>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35" y="0"/>
            <a:ext cx="9700752" cy="6858000"/>
          </a:xfrm>
          <a:prstGeom prst="rect">
            <a:avLst/>
          </a:prstGeom>
        </p:spPr>
      </p:pic>
      <p:sp>
        <p:nvSpPr>
          <p:cNvPr id="2" name="CaixaDeTexto 1"/>
          <p:cNvSpPr txBox="1"/>
          <p:nvPr/>
        </p:nvSpPr>
        <p:spPr>
          <a:xfrm flipH="1">
            <a:off x="6221239" y="1405382"/>
            <a:ext cx="5355771" cy="3385542"/>
          </a:xfrm>
          <a:prstGeom prst="rect">
            <a:avLst/>
          </a:prstGeom>
          <a:noFill/>
        </p:spPr>
        <p:txBody>
          <a:bodyPr wrap="square" rtlCol="0">
            <a:spAutoFit/>
          </a:bodyPr>
          <a:lstStyle/>
          <a:p>
            <a:endParaRPr lang="pt-BR" sz="4000" b="1" dirty="0" smtClean="0">
              <a:solidFill>
                <a:schemeClr val="tx2">
                  <a:lumMod val="75000"/>
                </a:schemeClr>
              </a:solidFill>
            </a:endParaRPr>
          </a:p>
          <a:p>
            <a:pPr algn="ctr"/>
            <a:r>
              <a:rPr lang="pt-BR" sz="4000" b="1" dirty="0">
                <a:solidFill>
                  <a:srgbClr val="F6B00B"/>
                </a:solidFill>
              </a:rPr>
              <a:t>2</a:t>
            </a:r>
            <a:r>
              <a:rPr lang="pt-BR" sz="4000" b="1" dirty="0" smtClean="0">
                <a:solidFill>
                  <a:srgbClr val="F6B00B"/>
                </a:solidFill>
              </a:rPr>
              <a:t>ª Formação</a:t>
            </a:r>
          </a:p>
          <a:p>
            <a:pPr algn="ctr"/>
            <a:r>
              <a:rPr lang="pt-BR" sz="4000" b="1" dirty="0" smtClean="0">
                <a:solidFill>
                  <a:schemeClr val="tx2">
                    <a:lumMod val="75000"/>
                  </a:schemeClr>
                </a:solidFill>
              </a:rPr>
              <a:t>Campanha do Dízimo</a:t>
            </a:r>
          </a:p>
          <a:p>
            <a:endParaRPr lang="pt-BR" sz="4000" b="1" dirty="0">
              <a:solidFill>
                <a:schemeClr val="tx2">
                  <a:lumMod val="75000"/>
                </a:schemeClr>
              </a:solidFill>
            </a:endParaRPr>
          </a:p>
          <a:p>
            <a:r>
              <a:rPr lang="pt-BR" sz="5400" b="1" dirty="0" smtClean="0">
                <a:ln>
                  <a:solidFill>
                    <a:schemeClr val="bg2">
                      <a:lumMod val="10000"/>
                    </a:schemeClr>
                  </a:solidFill>
                </a:ln>
                <a:solidFill>
                  <a:srgbClr val="F8BC0E"/>
                </a:solidFill>
                <a:effectLst>
                  <a:outerShdw blurRad="50800" dist="38100" dir="13500000" algn="br" rotWithShape="0">
                    <a:prstClr val="black">
                      <a:alpha val="40000"/>
                    </a:prstClr>
                  </a:outerShdw>
                </a:effectLst>
              </a:rPr>
              <a:t>Fase : ENTENDER</a:t>
            </a:r>
            <a:endParaRPr lang="pt-BR" sz="5400" b="1" dirty="0">
              <a:ln>
                <a:solidFill>
                  <a:schemeClr val="bg2">
                    <a:lumMod val="10000"/>
                  </a:schemeClr>
                </a:solidFill>
              </a:ln>
              <a:solidFill>
                <a:srgbClr val="F8BC0E"/>
              </a:solidFill>
              <a:effectLst>
                <a:outerShdw blurRad="50800" dist="38100" dir="13500000" algn="br" rotWithShape="0">
                  <a:prstClr val="black">
                    <a:alpha val="40000"/>
                  </a:prstClr>
                </a:outerShdw>
              </a:effectLst>
            </a:endParaRPr>
          </a:p>
        </p:txBody>
      </p:sp>
    </p:spTree>
    <p:extLst>
      <p:ext uri="{BB962C8B-B14F-4D97-AF65-F5344CB8AC3E}">
        <p14:creationId xmlns:p14="http://schemas.microsoft.com/office/powerpoint/2010/main" val="2552282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3505" y="5176302"/>
            <a:ext cx="1248662" cy="1040232"/>
          </a:xfrm>
          <a:prstGeom prst="rect">
            <a:avLst/>
          </a:prstGeom>
        </p:spPr>
      </p:pic>
      <p:sp>
        <p:nvSpPr>
          <p:cNvPr id="11" name="CaixaDeTexto 10"/>
          <p:cNvSpPr txBox="1"/>
          <p:nvPr/>
        </p:nvSpPr>
        <p:spPr>
          <a:xfrm>
            <a:off x="633116" y="584478"/>
            <a:ext cx="184731" cy="523220"/>
          </a:xfrm>
          <a:prstGeom prst="rect">
            <a:avLst/>
          </a:prstGeom>
          <a:noFill/>
        </p:spPr>
        <p:txBody>
          <a:bodyPr wrap="none" rtlCol="0">
            <a:spAutoFit/>
          </a:bodyPr>
          <a:lstStyle/>
          <a:p>
            <a:endParaRPr lang="pt-BR" sz="2800" b="1" dirty="0">
              <a:solidFill>
                <a:srgbClr val="E84F1C"/>
              </a:solidFill>
              <a:latin typeface="Microsoft PhagsPa" pitchFamily="34" charset="0"/>
            </a:endParaRPr>
          </a:p>
        </p:txBody>
      </p:sp>
      <p:cxnSp>
        <p:nvCxnSpPr>
          <p:cNvPr id="12" name="Conector reto 11"/>
          <p:cNvCxnSpPr/>
          <p:nvPr/>
        </p:nvCxnSpPr>
        <p:spPr>
          <a:xfrm>
            <a:off x="689675" y="1022888"/>
            <a:ext cx="3208149" cy="0"/>
          </a:xfrm>
          <a:prstGeom prst="line">
            <a:avLst/>
          </a:prstGeom>
          <a:ln w="12700">
            <a:solidFill>
              <a:srgbClr val="E84F1C"/>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633116" y="584478"/>
            <a:ext cx="2786340" cy="830997"/>
          </a:xfrm>
          <a:prstGeom prst="rect">
            <a:avLst/>
          </a:prstGeom>
          <a:noFill/>
        </p:spPr>
        <p:txBody>
          <a:bodyPr wrap="none" rtlCol="0">
            <a:spAutoFit/>
          </a:bodyPr>
          <a:lstStyle/>
          <a:p>
            <a:r>
              <a:rPr lang="pt-BR" sz="2800" b="1" dirty="0" smtClean="0">
                <a:solidFill>
                  <a:srgbClr val="E84F1C"/>
                </a:solidFill>
                <a:latin typeface="Microsoft PhagsPa" pitchFamily="34" charset="0"/>
              </a:rPr>
              <a:t>Semanas 5 a 16</a:t>
            </a:r>
          </a:p>
          <a:p>
            <a:r>
              <a:rPr lang="pt-BR" sz="2000" b="1" dirty="0" smtClean="0">
                <a:solidFill>
                  <a:srgbClr val="E84F1C"/>
                </a:solidFill>
                <a:latin typeface="Microsoft PhagsPa" pitchFamily="34" charset="0"/>
              </a:rPr>
              <a:t>30/06</a:t>
            </a:r>
            <a:endParaRPr lang="pt-BR" sz="2000" b="1" dirty="0">
              <a:solidFill>
                <a:srgbClr val="E84F1C"/>
              </a:solidFill>
              <a:latin typeface="Microsoft PhagsPa" pitchFamily="34" charset="0"/>
            </a:endParaRP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191" y="1461299"/>
            <a:ext cx="2865959" cy="4052210"/>
          </a:xfrm>
          <a:prstGeom prst="rect">
            <a:avLst/>
          </a:prstGeom>
        </p:spPr>
      </p:pic>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677" y="1456294"/>
            <a:ext cx="2865959" cy="4052210"/>
          </a:xfrm>
          <a:prstGeom prst="rect">
            <a:avLst/>
          </a:prstGeo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9591" y="1456294"/>
            <a:ext cx="2865959" cy="4052210"/>
          </a:xfrm>
          <a:prstGeom prst="rect">
            <a:avLst/>
          </a:prstGeom>
        </p:spPr>
      </p:pic>
    </p:spTree>
    <p:extLst>
      <p:ext uri="{BB962C8B-B14F-4D97-AF65-F5344CB8AC3E}">
        <p14:creationId xmlns:p14="http://schemas.microsoft.com/office/powerpoint/2010/main" val="1075648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1181" y="1867671"/>
            <a:ext cx="10735235" cy="3005092"/>
          </a:xfrm>
        </p:spPr>
        <p:txBody>
          <a:bodyPr>
            <a:noAutofit/>
          </a:bodyPr>
          <a:lstStyle/>
          <a:p>
            <a:r>
              <a:rPr lang="pt-BR" sz="30000" dirty="0" smtClean="0">
                <a:solidFill>
                  <a:srgbClr val="28225C"/>
                </a:solidFill>
              </a:rPr>
              <a:t>#</a:t>
            </a:r>
            <a:endParaRPr lang="pt-BR" sz="30000" dirty="0">
              <a:solidFill>
                <a:srgbClr val="28225C"/>
              </a:solidFill>
            </a:endParaRPr>
          </a:p>
        </p:txBody>
      </p:sp>
      <p:sp>
        <p:nvSpPr>
          <p:cNvPr id="3" name="Espaço Reservado para Conteúdo 2"/>
          <p:cNvSpPr>
            <a:spLocks noGrp="1"/>
          </p:cNvSpPr>
          <p:nvPr>
            <p:ph idx="1"/>
          </p:nvPr>
        </p:nvSpPr>
        <p:spPr>
          <a:xfrm>
            <a:off x="2375006" y="2195444"/>
            <a:ext cx="10515600" cy="2981674"/>
          </a:xfrm>
        </p:spPr>
        <p:txBody>
          <a:bodyPr>
            <a:normAutofit fontScale="77500" lnSpcReduction="20000"/>
          </a:bodyPr>
          <a:lstStyle/>
          <a:p>
            <a:pPr marL="0" indent="0">
              <a:buNone/>
            </a:pPr>
            <a:r>
              <a:rPr lang="pt-BR" sz="4400" dirty="0">
                <a:solidFill>
                  <a:srgbClr val="BE1522"/>
                </a:solidFill>
              </a:rPr>
              <a:t>#</a:t>
            </a:r>
            <a:r>
              <a:rPr lang="pt-BR" sz="5700" dirty="0">
                <a:solidFill>
                  <a:srgbClr val="BE1522"/>
                </a:solidFill>
              </a:rPr>
              <a:t>Dízimo #</a:t>
            </a:r>
            <a:r>
              <a:rPr lang="pt-BR" sz="5700" dirty="0" err="1">
                <a:solidFill>
                  <a:srgbClr val="BE1522"/>
                </a:solidFill>
              </a:rPr>
              <a:t>ComissãodoDizimo</a:t>
            </a:r>
            <a:r>
              <a:rPr lang="pt-BR" sz="5700" dirty="0">
                <a:solidFill>
                  <a:srgbClr val="BE1522"/>
                </a:solidFill>
              </a:rPr>
              <a:t> #Caridade </a:t>
            </a:r>
            <a:endParaRPr lang="pt-BR" sz="5700" dirty="0" smtClean="0">
              <a:solidFill>
                <a:srgbClr val="BE1522"/>
              </a:solidFill>
            </a:endParaRPr>
          </a:p>
          <a:p>
            <a:pPr marL="0" indent="0">
              <a:buNone/>
            </a:pPr>
            <a:r>
              <a:rPr lang="pt-BR" sz="5700" dirty="0" smtClean="0">
                <a:solidFill>
                  <a:srgbClr val="BE1522"/>
                </a:solidFill>
              </a:rPr>
              <a:t>#</a:t>
            </a:r>
            <a:r>
              <a:rPr lang="pt-BR" sz="5700" dirty="0">
                <a:solidFill>
                  <a:srgbClr val="BE1522"/>
                </a:solidFill>
              </a:rPr>
              <a:t>Doação #Compromisso #</a:t>
            </a:r>
            <a:r>
              <a:rPr lang="pt-BR" sz="5700" dirty="0" err="1">
                <a:solidFill>
                  <a:srgbClr val="BE1522"/>
                </a:solidFill>
              </a:rPr>
              <a:t>Paróquiaxxxx</a:t>
            </a:r>
            <a:r>
              <a:rPr lang="pt-BR" sz="5700" dirty="0">
                <a:solidFill>
                  <a:srgbClr val="BE1522"/>
                </a:solidFill>
              </a:rPr>
              <a:t> </a:t>
            </a:r>
            <a:endParaRPr lang="pt-BR" sz="5700" dirty="0" smtClean="0">
              <a:solidFill>
                <a:srgbClr val="BE1522"/>
              </a:solidFill>
            </a:endParaRPr>
          </a:p>
          <a:p>
            <a:pPr marL="0" indent="0">
              <a:buNone/>
            </a:pPr>
            <a:r>
              <a:rPr lang="pt-BR" sz="5700" dirty="0" smtClean="0">
                <a:solidFill>
                  <a:srgbClr val="BE1522"/>
                </a:solidFill>
              </a:rPr>
              <a:t>#</a:t>
            </a:r>
            <a:r>
              <a:rPr lang="pt-BR" sz="5700" dirty="0">
                <a:solidFill>
                  <a:srgbClr val="BE1522"/>
                </a:solidFill>
              </a:rPr>
              <a:t>Cidade #Juventude #</a:t>
            </a:r>
            <a:r>
              <a:rPr lang="pt-BR" sz="5700" dirty="0" err="1">
                <a:solidFill>
                  <a:srgbClr val="BE1522"/>
                </a:solidFill>
              </a:rPr>
              <a:t>Pascom</a:t>
            </a:r>
            <a:r>
              <a:rPr lang="pt-BR" sz="5700" dirty="0">
                <a:solidFill>
                  <a:srgbClr val="BE1522"/>
                </a:solidFill>
              </a:rPr>
              <a:t> </a:t>
            </a:r>
            <a:endParaRPr lang="pt-BR" sz="5700" dirty="0" smtClean="0">
              <a:solidFill>
                <a:srgbClr val="BE1522"/>
              </a:solidFill>
            </a:endParaRPr>
          </a:p>
          <a:p>
            <a:pPr marL="0" indent="0">
              <a:buNone/>
            </a:pPr>
            <a:r>
              <a:rPr lang="pt-BR" sz="5700" dirty="0" smtClean="0">
                <a:solidFill>
                  <a:srgbClr val="BE1522"/>
                </a:solidFill>
              </a:rPr>
              <a:t>#</a:t>
            </a:r>
            <a:r>
              <a:rPr lang="pt-BR" sz="5700" dirty="0" err="1">
                <a:solidFill>
                  <a:srgbClr val="BE1522"/>
                </a:solidFill>
              </a:rPr>
              <a:t>SerDizimista</a:t>
            </a:r>
            <a:r>
              <a:rPr lang="pt-BR" sz="5700" dirty="0">
                <a:solidFill>
                  <a:srgbClr val="BE1522"/>
                </a:solidFill>
              </a:rPr>
              <a:t> #</a:t>
            </a:r>
            <a:r>
              <a:rPr lang="pt-BR" sz="5700" dirty="0" err="1" smtClean="0">
                <a:solidFill>
                  <a:srgbClr val="BE1522"/>
                </a:solidFill>
              </a:rPr>
              <a:t>SejaSouSereiDizimista</a:t>
            </a:r>
            <a:r>
              <a:rPr lang="pt-BR" sz="5700" dirty="0" smtClean="0">
                <a:solidFill>
                  <a:srgbClr val="BE1522"/>
                </a:solidFill>
              </a:rPr>
              <a:t> </a:t>
            </a:r>
          </a:p>
          <a:p>
            <a:pPr marL="0" indent="0">
              <a:buNone/>
            </a:pPr>
            <a:r>
              <a:rPr lang="pt-BR" sz="5700" dirty="0" smtClean="0">
                <a:solidFill>
                  <a:srgbClr val="BE1522"/>
                </a:solidFill>
              </a:rPr>
              <a:t>#AOR #</a:t>
            </a:r>
            <a:r>
              <a:rPr lang="pt-BR" sz="5700" dirty="0" err="1" smtClean="0">
                <a:solidFill>
                  <a:srgbClr val="BE1522"/>
                </a:solidFill>
              </a:rPr>
              <a:t>ArquidiocesedeOlindaeRecife</a:t>
            </a:r>
            <a:endParaRPr lang="pt-BR" sz="5700" dirty="0">
              <a:solidFill>
                <a:srgbClr val="BE1522"/>
              </a:solidFill>
            </a:endParaRPr>
          </a:p>
          <a:p>
            <a:endParaRPr lang="pt-BR" dirty="0"/>
          </a:p>
        </p:txBody>
      </p:sp>
      <p:sp>
        <p:nvSpPr>
          <p:cNvPr id="4" name="Título 1"/>
          <p:cNvSpPr txBox="1">
            <a:spLocks/>
          </p:cNvSpPr>
          <p:nvPr/>
        </p:nvSpPr>
        <p:spPr>
          <a:xfrm>
            <a:off x="430817" y="2073859"/>
            <a:ext cx="10515600" cy="30050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0" dirty="0" smtClean="0">
                <a:solidFill>
                  <a:srgbClr val="F6B00B"/>
                </a:solidFill>
              </a:rPr>
              <a:t>#</a:t>
            </a:r>
            <a:endParaRPr lang="pt-BR" sz="30000" dirty="0">
              <a:solidFill>
                <a:srgbClr val="F6B00B"/>
              </a:solidFill>
            </a:endParaRPr>
          </a:p>
        </p:txBody>
      </p:sp>
    </p:spTree>
    <p:extLst>
      <p:ext uri="{BB962C8B-B14F-4D97-AF65-F5344CB8AC3E}">
        <p14:creationId xmlns:p14="http://schemas.microsoft.com/office/powerpoint/2010/main" val="1347696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2"/>
          <a:srcRect b="5502"/>
          <a:stretch/>
        </p:blipFill>
        <p:spPr>
          <a:xfrm>
            <a:off x="-409575" y="-228600"/>
            <a:ext cx="13011150" cy="6912735"/>
          </a:xfrm>
          <a:prstGeom prst="rect">
            <a:avLst/>
          </a:prstGeom>
        </p:spPr>
      </p:pic>
      <p:sp>
        <p:nvSpPr>
          <p:cNvPr id="5" name="Elipse 4"/>
          <p:cNvSpPr/>
          <p:nvPr/>
        </p:nvSpPr>
        <p:spPr>
          <a:xfrm>
            <a:off x="154546" y="-272088"/>
            <a:ext cx="3078051" cy="10045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98859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2"/>
          <a:srcRect b="6382"/>
          <a:stretch/>
        </p:blipFill>
        <p:spPr>
          <a:xfrm>
            <a:off x="-409575" y="-228600"/>
            <a:ext cx="13011150" cy="6848341"/>
          </a:xfrm>
          <a:prstGeom prst="rect">
            <a:avLst/>
          </a:prstGeom>
        </p:spPr>
      </p:pic>
      <p:sp>
        <p:nvSpPr>
          <p:cNvPr id="5" name="Elipse 4"/>
          <p:cNvSpPr/>
          <p:nvPr/>
        </p:nvSpPr>
        <p:spPr>
          <a:xfrm>
            <a:off x="4700788" y="1118059"/>
            <a:ext cx="1635619" cy="543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35735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2"/>
          <a:srcRect b="5150"/>
          <a:stretch/>
        </p:blipFill>
        <p:spPr>
          <a:xfrm>
            <a:off x="-409575" y="-228600"/>
            <a:ext cx="13011150" cy="6938493"/>
          </a:xfrm>
          <a:prstGeom prst="rect">
            <a:avLst/>
          </a:prstGeom>
        </p:spPr>
      </p:pic>
      <p:cxnSp>
        <p:nvCxnSpPr>
          <p:cNvPr id="6" name="Conector de seta reta 5"/>
          <p:cNvCxnSpPr/>
          <p:nvPr/>
        </p:nvCxnSpPr>
        <p:spPr>
          <a:xfrm flipH="1" flipV="1">
            <a:off x="4288665" y="5550794"/>
            <a:ext cx="746974" cy="626169"/>
          </a:xfrm>
          <a:prstGeom prst="straightConnector1">
            <a:avLst/>
          </a:prstGeom>
          <a:ln>
            <a:solidFill>
              <a:srgbClr val="E84F1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179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33116" y="584478"/>
            <a:ext cx="2000869" cy="523220"/>
          </a:xfrm>
          <a:prstGeom prst="rect">
            <a:avLst/>
          </a:prstGeom>
          <a:noFill/>
        </p:spPr>
        <p:txBody>
          <a:bodyPr wrap="none" rtlCol="0">
            <a:spAutoFit/>
          </a:bodyPr>
          <a:lstStyle/>
          <a:p>
            <a:r>
              <a:rPr lang="pt-BR" sz="2800" b="1" dirty="0" smtClean="0">
                <a:solidFill>
                  <a:srgbClr val="E84F1C"/>
                </a:solidFill>
                <a:latin typeface="Microsoft PhagsPa" pitchFamily="34" charset="0"/>
              </a:rPr>
              <a:t>Formações</a:t>
            </a:r>
            <a:endParaRPr lang="pt-BR" sz="2800" b="1" dirty="0">
              <a:solidFill>
                <a:srgbClr val="E84F1C"/>
              </a:solidFill>
              <a:latin typeface="Microsoft PhagsPa" pitchFamily="34" charset="0"/>
            </a:endParaRPr>
          </a:p>
        </p:txBody>
      </p:sp>
      <p:cxnSp>
        <p:nvCxnSpPr>
          <p:cNvPr id="5" name="Conector reto 4"/>
          <p:cNvCxnSpPr/>
          <p:nvPr/>
        </p:nvCxnSpPr>
        <p:spPr>
          <a:xfrm>
            <a:off x="689675" y="1022888"/>
            <a:ext cx="3208149" cy="0"/>
          </a:xfrm>
          <a:prstGeom prst="line">
            <a:avLst/>
          </a:prstGeom>
          <a:ln w="12700">
            <a:solidFill>
              <a:srgbClr val="E84F1C"/>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3127365892"/>
              </p:ext>
            </p:extLst>
          </p:nvPr>
        </p:nvGraphicFramePr>
        <p:xfrm>
          <a:off x="1186670" y="2031274"/>
          <a:ext cx="10178016" cy="2902745"/>
        </p:xfrm>
        <a:graphic>
          <a:graphicData uri="http://schemas.openxmlformats.org/drawingml/2006/table">
            <a:tbl>
              <a:tblPr>
                <a:tableStyleId>{5C22544A-7EE6-4342-B048-85BDC9FD1C3A}</a:tableStyleId>
              </a:tblPr>
              <a:tblGrid>
                <a:gridCol w="2144721">
                  <a:extLst>
                    <a:ext uri="{9D8B030D-6E8A-4147-A177-3AD203B41FA5}">
                      <a16:colId xmlns:a16="http://schemas.microsoft.com/office/drawing/2014/main" val="516454215"/>
                    </a:ext>
                  </a:extLst>
                </a:gridCol>
                <a:gridCol w="4101308">
                  <a:extLst>
                    <a:ext uri="{9D8B030D-6E8A-4147-A177-3AD203B41FA5}">
                      <a16:colId xmlns:a16="http://schemas.microsoft.com/office/drawing/2014/main" val="3201465972"/>
                    </a:ext>
                  </a:extLst>
                </a:gridCol>
                <a:gridCol w="1619861">
                  <a:extLst>
                    <a:ext uri="{9D8B030D-6E8A-4147-A177-3AD203B41FA5}">
                      <a16:colId xmlns:a16="http://schemas.microsoft.com/office/drawing/2014/main" val="3483455676"/>
                    </a:ext>
                  </a:extLst>
                </a:gridCol>
                <a:gridCol w="2312126">
                  <a:extLst>
                    <a:ext uri="{9D8B030D-6E8A-4147-A177-3AD203B41FA5}">
                      <a16:colId xmlns:a16="http://schemas.microsoft.com/office/drawing/2014/main" val="3068476054"/>
                    </a:ext>
                  </a:extLst>
                </a:gridCol>
              </a:tblGrid>
              <a:tr h="504825">
                <a:tc>
                  <a:txBody>
                    <a:bodyPr/>
                    <a:lstStyle/>
                    <a:p>
                      <a:pPr algn="ctr" fontAlgn="ctr"/>
                      <a:r>
                        <a:rPr lang="pt-BR" sz="1800" b="1" u="none" strike="noStrike" dirty="0">
                          <a:effectLst/>
                        </a:rPr>
                        <a:t>Atividade</a:t>
                      </a:r>
                      <a:endParaRPr lang="pt-BR" sz="1800" b="1" i="0" u="none" strike="noStrike" dirty="0">
                        <a:solidFill>
                          <a:srgbClr val="000000"/>
                        </a:solidFill>
                        <a:effectLst/>
                        <a:latin typeface="나눔고딕"/>
                      </a:endParaRPr>
                    </a:p>
                  </a:txBody>
                  <a:tcPr marL="9525" marR="9525" marT="9525" marB="0" anchor="ctr">
                    <a:solidFill>
                      <a:srgbClr val="E84E1B"/>
                    </a:solidFill>
                  </a:tcPr>
                </a:tc>
                <a:tc>
                  <a:txBody>
                    <a:bodyPr/>
                    <a:lstStyle/>
                    <a:p>
                      <a:pPr algn="ctr" fontAlgn="ctr"/>
                      <a:r>
                        <a:rPr lang="pt-BR" sz="1800" b="1" u="none" strike="noStrike" dirty="0">
                          <a:effectLst/>
                        </a:rPr>
                        <a:t>Pauta</a:t>
                      </a:r>
                      <a:endParaRPr lang="pt-BR" sz="1800" b="1" i="0" u="none" strike="noStrike" dirty="0">
                        <a:solidFill>
                          <a:srgbClr val="000000"/>
                        </a:solidFill>
                        <a:effectLst/>
                        <a:latin typeface="나눔고딕"/>
                      </a:endParaRPr>
                    </a:p>
                  </a:txBody>
                  <a:tcPr marL="9525" marR="9525" marT="9525" marB="0" anchor="ctr">
                    <a:solidFill>
                      <a:srgbClr val="E84E1B"/>
                    </a:solidFill>
                  </a:tcPr>
                </a:tc>
                <a:tc>
                  <a:txBody>
                    <a:bodyPr/>
                    <a:lstStyle/>
                    <a:p>
                      <a:pPr algn="ctr" fontAlgn="ctr"/>
                      <a:r>
                        <a:rPr lang="pt-BR" sz="1800" b="1" u="none" strike="noStrike" dirty="0">
                          <a:effectLst/>
                        </a:rPr>
                        <a:t>Calendário</a:t>
                      </a:r>
                      <a:endParaRPr lang="pt-BR" sz="1800" b="1" i="0" u="none" strike="noStrike" dirty="0">
                        <a:solidFill>
                          <a:srgbClr val="000000"/>
                        </a:solidFill>
                        <a:effectLst/>
                        <a:latin typeface="나눔고딕"/>
                      </a:endParaRPr>
                    </a:p>
                  </a:txBody>
                  <a:tcPr marL="9525" marR="9525" marT="9525" marB="0" anchor="ctr">
                    <a:solidFill>
                      <a:srgbClr val="E84E1B"/>
                    </a:solidFill>
                  </a:tcPr>
                </a:tc>
                <a:tc>
                  <a:txBody>
                    <a:bodyPr/>
                    <a:lstStyle/>
                    <a:p>
                      <a:pPr algn="ctr" fontAlgn="ctr"/>
                      <a:r>
                        <a:rPr lang="pt-BR" sz="1800" b="1" u="none" strike="noStrike" dirty="0">
                          <a:effectLst/>
                        </a:rPr>
                        <a:t>Período da Campanha</a:t>
                      </a:r>
                      <a:endParaRPr lang="pt-BR" sz="1800" b="1" i="0" u="none" strike="noStrike" dirty="0">
                        <a:solidFill>
                          <a:srgbClr val="000000"/>
                        </a:solidFill>
                        <a:effectLst/>
                        <a:latin typeface="나눔고딕"/>
                      </a:endParaRPr>
                    </a:p>
                  </a:txBody>
                  <a:tcPr marL="9525" marR="9525" marT="9525" marB="0" anchor="ctr">
                    <a:solidFill>
                      <a:srgbClr val="E84E1B"/>
                    </a:solidFill>
                  </a:tcPr>
                </a:tc>
                <a:extLst>
                  <a:ext uri="{0D108BD9-81ED-4DB2-BD59-A6C34878D82A}">
                    <a16:rowId xmlns:a16="http://schemas.microsoft.com/office/drawing/2014/main" val="2999828484"/>
                  </a:ext>
                </a:extLst>
              </a:tr>
              <a:tr h="479584">
                <a:tc>
                  <a:txBody>
                    <a:bodyPr/>
                    <a:lstStyle/>
                    <a:p>
                      <a:pPr algn="l" fontAlgn="ctr"/>
                      <a:r>
                        <a:rPr lang="pt-BR" sz="1800" b="1" i="0" u="none" strike="noStrike" dirty="0" err="1" smtClean="0">
                          <a:solidFill>
                            <a:srgbClr val="000000"/>
                          </a:solidFill>
                          <a:effectLst/>
                          <a:latin typeface="나눔고딕"/>
                        </a:rPr>
                        <a:t>Aprsentação</a:t>
                      </a:r>
                      <a:endParaRPr lang="pt-BR" sz="1800" b="1" i="0" u="none" strike="noStrike" dirty="0">
                        <a:solidFill>
                          <a:srgbClr val="000000"/>
                        </a:solidFill>
                        <a:effectLst/>
                        <a:latin typeface="나눔고딕"/>
                      </a:endParaRPr>
                    </a:p>
                  </a:txBody>
                  <a:tcPr marL="9525" marR="9525" marT="9525" marB="0" anchor="ctr"/>
                </a:tc>
                <a:tc>
                  <a:txBody>
                    <a:bodyPr/>
                    <a:lstStyle/>
                    <a:p>
                      <a:pPr algn="l" fontAlgn="ctr"/>
                      <a:r>
                        <a:rPr lang="pt-BR" sz="1800" b="1" u="none" strike="noStrike" dirty="0">
                          <a:effectLst/>
                        </a:rPr>
                        <a:t> Apresentação Campanha do Dízimo</a:t>
                      </a:r>
                      <a:endParaRPr lang="pt-BR" sz="1800" b="1" i="0" u="none" strike="noStrike" dirty="0">
                        <a:solidFill>
                          <a:srgbClr val="000000"/>
                        </a:solidFill>
                        <a:effectLst/>
                        <a:latin typeface="나눔고딕"/>
                      </a:endParaRPr>
                    </a:p>
                  </a:txBody>
                  <a:tcPr marL="9525" marR="9525" marT="9525" marB="0" anchor="ctr"/>
                </a:tc>
                <a:tc>
                  <a:txBody>
                    <a:bodyPr/>
                    <a:lstStyle/>
                    <a:p>
                      <a:pPr algn="r" fontAlgn="ctr"/>
                      <a:r>
                        <a:rPr lang="pt-BR" sz="1800" b="1" u="none" strike="noStrike" dirty="0" smtClean="0">
                          <a:effectLst/>
                        </a:rPr>
                        <a:t>Mar-19</a:t>
                      </a:r>
                      <a:endParaRPr lang="pt-BR" sz="1800" b="1" i="0" u="none" strike="noStrike" dirty="0">
                        <a:solidFill>
                          <a:srgbClr val="000000"/>
                        </a:solidFill>
                        <a:effectLst/>
                        <a:latin typeface="나눔고딕"/>
                      </a:endParaRPr>
                    </a:p>
                  </a:txBody>
                  <a:tcPr marL="9525" marR="9525" marT="9525" marB="0" anchor="ctr"/>
                </a:tc>
                <a:tc>
                  <a:txBody>
                    <a:bodyPr/>
                    <a:lstStyle/>
                    <a:p>
                      <a:pPr algn="ctr" fontAlgn="ctr"/>
                      <a:endParaRPr lang="pt-BR" sz="1800" b="1" i="0" u="none" strike="noStrike" dirty="0">
                        <a:solidFill>
                          <a:srgbClr val="000000"/>
                        </a:solidFill>
                        <a:effectLst/>
                        <a:latin typeface="나눔고딕"/>
                      </a:endParaRPr>
                    </a:p>
                  </a:txBody>
                  <a:tcPr marL="9525" marR="9525" marT="9525" marB="0" anchor="ctr"/>
                </a:tc>
                <a:extLst>
                  <a:ext uri="{0D108BD9-81ED-4DB2-BD59-A6C34878D82A}">
                    <a16:rowId xmlns:a16="http://schemas.microsoft.com/office/drawing/2014/main" val="429382588"/>
                  </a:ext>
                </a:extLst>
              </a:tr>
              <a:tr h="4795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t-BR" sz="1800" b="1" u="none" strike="noStrike" dirty="0" smtClean="0">
                          <a:effectLst/>
                        </a:rPr>
                        <a:t>Formação 1</a:t>
                      </a:r>
                      <a:endParaRPr lang="pt-BR" sz="1800" b="1" i="0" u="none" strike="noStrike" dirty="0" smtClean="0">
                        <a:solidFill>
                          <a:srgbClr val="000000"/>
                        </a:solidFill>
                        <a:effectLst/>
                        <a:latin typeface="나눔고딕"/>
                      </a:endParaRPr>
                    </a:p>
                  </a:txBody>
                  <a:tcPr marL="9525" marR="9525" marT="9525" marB="0" anchor="ctr"/>
                </a:tc>
                <a:tc>
                  <a:txBody>
                    <a:bodyPr/>
                    <a:lstStyle/>
                    <a:p>
                      <a:pPr algn="l" fontAlgn="ctr"/>
                      <a:r>
                        <a:rPr lang="pt-BR" sz="1600" b="1" i="0" u="none" strike="noStrike" dirty="0" smtClean="0">
                          <a:solidFill>
                            <a:srgbClr val="000000"/>
                          </a:solidFill>
                          <a:effectLst/>
                          <a:latin typeface="나눔고딕"/>
                        </a:rPr>
                        <a:t>Apresentação</a:t>
                      </a:r>
                      <a:r>
                        <a:rPr lang="pt-BR" sz="1600" b="1" i="0" u="none" strike="noStrike" baseline="0" dirty="0" smtClean="0">
                          <a:solidFill>
                            <a:srgbClr val="000000"/>
                          </a:solidFill>
                          <a:effectLst/>
                          <a:latin typeface="나눔고딕"/>
                        </a:rPr>
                        <a:t> Fase 1 (Conhecer)</a:t>
                      </a:r>
                      <a:endParaRPr lang="pt-BR" sz="1600" b="1" i="0" u="none" strike="noStrike" dirty="0">
                        <a:solidFill>
                          <a:srgbClr val="000000"/>
                        </a:solidFill>
                        <a:effectLst/>
                        <a:latin typeface="나눔고딕"/>
                      </a:endParaRPr>
                    </a:p>
                  </a:txBody>
                  <a:tcPr marL="9525" marR="9525" marT="9525" marB="0" anchor="ctr"/>
                </a:tc>
                <a:tc>
                  <a:txBody>
                    <a:bodyPr/>
                    <a:lstStyle/>
                    <a:p>
                      <a:pPr algn="r" fontAlgn="ctr"/>
                      <a:r>
                        <a:rPr lang="pt-BR" sz="1600" b="1" i="0" u="none" strike="noStrike" dirty="0" smtClean="0">
                          <a:solidFill>
                            <a:srgbClr val="000000"/>
                          </a:solidFill>
                          <a:effectLst/>
                          <a:latin typeface="나눔고딕"/>
                        </a:rPr>
                        <a:t>Abril/19</a:t>
                      </a:r>
                      <a:endParaRPr lang="pt-BR" sz="1600" b="1" i="0" u="none" strike="noStrike" dirty="0">
                        <a:solidFill>
                          <a:srgbClr val="000000"/>
                        </a:solidFill>
                        <a:effectLst/>
                        <a:latin typeface="나눔고딕"/>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800" b="1" u="none" strike="noStrike" dirty="0" smtClean="0">
                          <a:effectLst/>
                        </a:rPr>
                        <a:t>Março a Junho</a:t>
                      </a:r>
                      <a:endParaRPr lang="pt-BR" sz="1800" b="1" i="0" u="none" strike="noStrike" dirty="0" smtClean="0">
                        <a:solidFill>
                          <a:srgbClr val="000000"/>
                        </a:solidFill>
                        <a:effectLst/>
                        <a:latin typeface="나눔고딕"/>
                      </a:endParaRPr>
                    </a:p>
                  </a:txBody>
                  <a:tcPr marL="9525" marR="9525" marT="9525" marB="0" anchor="ctr"/>
                </a:tc>
                <a:extLst>
                  <a:ext uri="{0D108BD9-81ED-4DB2-BD59-A6C34878D82A}">
                    <a16:rowId xmlns:a16="http://schemas.microsoft.com/office/drawing/2014/main" val="57844594"/>
                  </a:ext>
                </a:extLst>
              </a:tr>
              <a:tr h="479584">
                <a:tc>
                  <a:txBody>
                    <a:bodyPr/>
                    <a:lstStyle/>
                    <a:p>
                      <a:pPr algn="l" fontAlgn="ctr"/>
                      <a:r>
                        <a:rPr lang="pt-BR" sz="1800" b="1" u="none" strike="noStrike">
                          <a:effectLst/>
                        </a:rPr>
                        <a:t>Formação 2</a:t>
                      </a:r>
                      <a:endParaRPr lang="pt-BR" sz="1800" b="1" i="0" u="none" strike="noStrike">
                        <a:solidFill>
                          <a:srgbClr val="000000"/>
                        </a:solidFill>
                        <a:effectLst/>
                        <a:latin typeface="나눔고딕"/>
                      </a:endParaRPr>
                    </a:p>
                  </a:txBody>
                  <a:tcPr marL="9525" marR="9525" marT="9525" marB="0" anchor="ctr"/>
                </a:tc>
                <a:tc>
                  <a:txBody>
                    <a:bodyPr/>
                    <a:lstStyle/>
                    <a:p>
                      <a:pPr algn="l" fontAlgn="ctr"/>
                      <a:r>
                        <a:rPr lang="pt-BR" sz="1800" b="1" u="none" strike="noStrike" dirty="0">
                          <a:effectLst/>
                        </a:rPr>
                        <a:t>Apresentação Fase 2 (Entender)</a:t>
                      </a:r>
                      <a:endParaRPr lang="pt-BR" sz="1800" b="1" i="0" u="none" strike="noStrike" dirty="0">
                        <a:solidFill>
                          <a:srgbClr val="000000"/>
                        </a:solidFill>
                        <a:effectLst/>
                        <a:latin typeface="나눔고딕"/>
                      </a:endParaRPr>
                    </a:p>
                  </a:txBody>
                  <a:tcPr marL="9525" marR="9525" marT="9525" marB="0" anchor="ctr"/>
                </a:tc>
                <a:tc>
                  <a:txBody>
                    <a:bodyPr/>
                    <a:lstStyle/>
                    <a:p>
                      <a:pPr algn="r" fontAlgn="ctr"/>
                      <a:r>
                        <a:rPr lang="pt-BR" sz="1800" b="1" u="none" strike="noStrike" dirty="0" err="1" smtClean="0">
                          <a:effectLst/>
                        </a:rPr>
                        <a:t>Jun</a:t>
                      </a:r>
                      <a:r>
                        <a:rPr lang="pt-BR" sz="1800" b="1" u="none" strike="noStrike" dirty="0" smtClean="0">
                          <a:effectLst/>
                        </a:rPr>
                        <a:t>/19</a:t>
                      </a:r>
                      <a:endParaRPr lang="pt-BR" sz="1800" b="1" i="0" u="none" strike="noStrike" dirty="0">
                        <a:solidFill>
                          <a:srgbClr val="000000"/>
                        </a:solidFill>
                        <a:effectLst/>
                        <a:latin typeface="나눔고딕"/>
                      </a:endParaRPr>
                    </a:p>
                  </a:txBody>
                  <a:tcPr marL="9525" marR="9525" marT="9525" marB="0" anchor="ctr"/>
                </a:tc>
                <a:tc>
                  <a:txBody>
                    <a:bodyPr/>
                    <a:lstStyle/>
                    <a:p>
                      <a:pPr algn="ctr" fontAlgn="ctr"/>
                      <a:r>
                        <a:rPr lang="pt-BR" sz="1800" b="1" u="none" strike="noStrike">
                          <a:effectLst/>
                        </a:rPr>
                        <a:t>Julho a Outubro</a:t>
                      </a:r>
                      <a:endParaRPr lang="pt-BR" sz="1800" b="1" i="0" u="none" strike="noStrike">
                        <a:solidFill>
                          <a:srgbClr val="000000"/>
                        </a:solidFill>
                        <a:effectLst/>
                        <a:latin typeface="나눔고딕"/>
                      </a:endParaRPr>
                    </a:p>
                  </a:txBody>
                  <a:tcPr marL="9525" marR="9525" marT="9525" marB="0" anchor="ctr"/>
                </a:tc>
                <a:extLst>
                  <a:ext uri="{0D108BD9-81ED-4DB2-BD59-A6C34878D82A}">
                    <a16:rowId xmlns:a16="http://schemas.microsoft.com/office/drawing/2014/main" val="3269836824"/>
                  </a:ext>
                </a:extLst>
              </a:tr>
              <a:tr h="479584">
                <a:tc>
                  <a:txBody>
                    <a:bodyPr/>
                    <a:lstStyle/>
                    <a:p>
                      <a:pPr algn="l" fontAlgn="ctr"/>
                      <a:r>
                        <a:rPr lang="pt-BR" sz="1800" b="1" u="none" strike="noStrike">
                          <a:effectLst/>
                        </a:rPr>
                        <a:t>Formação 3</a:t>
                      </a:r>
                      <a:endParaRPr lang="pt-BR" sz="1800" b="1" i="0" u="none" strike="noStrike">
                        <a:solidFill>
                          <a:srgbClr val="000000"/>
                        </a:solidFill>
                        <a:effectLst/>
                        <a:latin typeface="나눔고딕"/>
                      </a:endParaRPr>
                    </a:p>
                  </a:txBody>
                  <a:tcPr marL="9525" marR="9525" marT="9525" marB="0" anchor="ctr"/>
                </a:tc>
                <a:tc>
                  <a:txBody>
                    <a:bodyPr/>
                    <a:lstStyle/>
                    <a:p>
                      <a:pPr algn="l" fontAlgn="ctr"/>
                      <a:r>
                        <a:rPr lang="pt-BR" sz="1800" b="1" u="none" strike="noStrike" dirty="0">
                          <a:effectLst/>
                        </a:rPr>
                        <a:t>Apresentação Fase 3 </a:t>
                      </a:r>
                      <a:r>
                        <a:rPr lang="pt-BR" sz="1800" b="1" u="none" strike="noStrike" smtClean="0">
                          <a:effectLst/>
                        </a:rPr>
                        <a:t>(Alegrar-se)</a:t>
                      </a:r>
                      <a:endParaRPr lang="pt-BR" sz="1800" b="1" i="0" u="none" strike="noStrike" dirty="0">
                        <a:solidFill>
                          <a:srgbClr val="000000"/>
                        </a:solidFill>
                        <a:effectLst/>
                        <a:latin typeface="나눔고딕"/>
                      </a:endParaRPr>
                    </a:p>
                  </a:txBody>
                  <a:tcPr marL="9525" marR="9525" marT="9525" marB="0" anchor="ctr"/>
                </a:tc>
                <a:tc>
                  <a:txBody>
                    <a:bodyPr/>
                    <a:lstStyle/>
                    <a:p>
                      <a:pPr algn="r" fontAlgn="ctr"/>
                      <a:r>
                        <a:rPr lang="pt-BR" sz="1800" b="1" u="none" strike="noStrike" dirty="0">
                          <a:effectLst/>
                        </a:rPr>
                        <a:t>Out-19</a:t>
                      </a:r>
                      <a:endParaRPr lang="pt-BR" sz="1800" b="1" i="0" u="none" strike="noStrike" dirty="0">
                        <a:solidFill>
                          <a:srgbClr val="000000"/>
                        </a:solidFill>
                        <a:effectLst/>
                        <a:latin typeface="나눔고딕"/>
                      </a:endParaRPr>
                    </a:p>
                  </a:txBody>
                  <a:tcPr marL="9525" marR="9525" marT="9525" marB="0" anchor="ctr"/>
                </a:tc>
                <a:tc>
                  <a:txBody>
                    <a:bodyPr/>
                    <a:lstStyle/>
                    <a:p>
                      <a:pPr algn="ctr" fontAlgn="ctr"/>
                      <a:r>
                        <a:rPr lang="pt-BR" sz="1800" b="1" u="none" strike="noStrike">
                          <a:effectLst/>
                        </a:rPr>
                        <a:t>Novembro a Fevereiro</a:t>
                      </a:r>
                      <a:endParaRPr lang="pt-BR" sz="1800" b="1" i="0" u="none" strike="noStrike">
                        <a:solidFill>
                          <a:srgbClr val="000000"/>
                        </a:solidFill>
                        <a:effectLst/>
                        <a:latin typeface="나눔고딕"/>
                      </a:endParaRPr>
                    </a:p>
                  </a:txBody>
                  <a:tcPr marL="9525" marR="9525" marT="9525" marB="0" anchor="ctr"/>
                </a:tc>
                <a:extLst>
                  <a:ext uri="{0D108BD9-81ED-4DB2-BD59-A6C34878D82A}">
                    <a16:rowId xmlns:a16="http://schemas.microsoft.com/office/drawing/2014/main" val="1877940617"/>
                  </a:ext>
                </a:extLst>
              </a:tr>
              <a:tr h="479584">
                <a:tc>
                  <a:txBody>
                    <a:bodyPr/>
                    <a:lstStyle/>
                    <a:p>
                      <a:pPr algn="l" fontAlgn="ctr"/>
                      <a:r>
                        <a:rPr lang="pt-BR" sz="1800" b="1" u="none" strike="noStrike" dirty="0">
                          <a:effectLst/>
                        </a:rPr>
                        <a:t>Formação 4</a:t>
                      </a:r>
                      <a:endParaRPr lang="pt-BR" sz="1800" b="1" i="0" u="none" strike="noStrike" dirty="0">
                        <a:solidFill>
                          <a:srgbClr val="000000"/>
                        </a:solidFill>
                        <a:effectLst/>
                        <a:latin typeface="나눔고딕"/>
                      </a:endParaRPr>
                    </a:p>
                  </a:txBody>
                  <a:tcPr marL="9525" marR="9525" marT="9525" marB="0" anchor="ctr"/>
                </a:tc>
                <a:tc>
                  <a:txBody>
                    <a:bodyPr/>
                    <a:lstStyle/>
                    <a:p>
                      <a:pPr algn="l" fontAlgn="ctr"/>
                      <a:r>
                        <a:rPr lang="pt-BR" sz="1800" b="1" u="none" strike="noStrike">
                          <a:effectLst/>
                        </a:rPr>
                        <a:t>Encontro de Avaliação e Resultados</a:t>
                      </a:r>
                      <a:endParaRPr lang="pt-BR" sz="1800" b="1" i="0" u="none" strike="noStrike">
                        <a:solidFill>
                          <a:srgbClr val="000000"/>
                        </a:solidFill>
                        <a:effectLst/>
                        <a:latin typeface="나눔고딕"/>
                      </a:endParaRPr>
                    </a:p>
                  </a:txBody>
                  <a:tcPr marL="9525" marR="9525" marT="9525" marB="0" anchor="ctr"/>
                </a:tc>
                <a:tc>
                  <a:txBody>
                    <a:bodyPr/>
                    <a:lstStyle/>
                    <a:p>
                      <a:pPr algn="r" fontAlgn="ctr"/>
                      <a:r>
                        <a:rPr lang="pt-BR" sz="1800" b="1" u="none" strike="noStrike" dirty="0" smtClean="0">
                          <a:effectLst/>
                        </a:rPr>
                        <a:t>mar/20</a:t>
                      </a:r>
                      <a:endParaRPr lang="pt-BR" sz="1800" b="1" i="0" u="none" strike="noStrike" dirty="0">
                        <a:solidFill>
                          <a:srgbClr val="000000"/>
                        </a:solidFill>
                        <a:effectLst/>
                        <a:latin typeface="나눔고딕"/>
                      </a:endParaRPr>
                    </a:p>
                  </a:txBody>
                  <a:tcPr marL="9525" marR="9525" marT="9525" marB="0" anchor="ctr"/>
                </a:tc>
                <a:tc>
                  <a:txBody>
                    <a:bodyPr/>
                    <a:lstStyle/>
                    <a:p>
                      <a:pPr algn="ctr" fontAlgn="ctr"/>
                      <a:r>
                        <a:rPr lang="pt-BR" sz="1800" b="1" u="none" strike="noStrike" dirty="0">
                          <a:effectLst/>
                        </a:rPr>
                        <a:t>-</a:t>
                      </a:r>
                      <a:endParaRPr lang="pt-BR" sz="1800" b="1" i="0" u="none" strike="noStrike" dirty="0">
                        <a:solidFill>
                          <a:srgbClr val="000000"/>
                        </a:solidFill>
                        <a:effectLst/>
                        <a:latin typeface="나눔고딕"/>
                      </a:endParaRPr>
                    </a:p>
                  </a:txBody>
                  <a:tcPr marL="9525" marR="9525" marT="9525" marB="0" anchor="ctr"/>
                </a:tc>
                <a:extLst>
                  <a:ext uri="{0D108BD9-81ED-4DB2-BD59-A6C34878D82A}">
                    <a16:rowId xmlns:a16="http://schemas.microsoft.com/office/drawing/2014/main" val="1917333044"/>
                  </a:ext>
                </a:extLst>
              </a:tr>
            </a:tbl>
          </a:graphicData>
        </a:graphic>
      </p:graphicFrame>
    </p:spTree>
    <p:extLst>
      <p:ext uri="{BB962C8B-B14F-4D97-AF65-F5344CB8AC3E}">
        <p14:creationId xmlns:p14="http://schemas.microsoft.com/office/powerpoint/2010/main" val="2468752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0805" y="542308"/>
            <a:ext cx="996567" cy="830217"/>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053" y="0"/>
            <a:ext cx="9700752" cy="6858000"/>
          </a:xfrm>
          <a:prstGeom prst="rect">
            <a:avLst/>
          </a:prstGeom>
        </p:spPr>
      </p:pic>
    </p:spTree>
    <p:extLst>
      <p:ext uri="{BB962C8B-B14F-4D97-AF65-F5344CB8AC3E}">
        <p14:creationId xmlns:p14="http://schemas.microsoft.com/office/powerpoint/2010/main" val="3841890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smtClean="0">
                <a:solidFill>
                  <a:schemeClr val="tx2">
                    <a:lumMod val="75000"/>
                  </a:schemeClr>
                </a:solidFill>
              </a:rPr>
              <a:t>Abordagem</a:t>
            </a:r>
            <a:endParaRPr lang="pt-BR" sz="3600" b="1" dirty="0">
              <a:solidFill>
                <a:schemeClr val="tx2">
                  <a:lumMod val="75000"/>
                </a:schemeClr>
              </a:solidFill>
            </a:endParaRPr>
          </a:p>
        </p:txBody>
      </p:sp>
      <p:sp>
        <p:nvSpPr>
          <p:cNvPr id="5" name="CaixaDeTexto 4"/>
          <p:cNvSpPr txBox="1"/>
          <p:nvPr/>
        </p:nvSpPr>
        <p:spPr>
          <a:xfrm>
            <a:off x="1049216" y="1027906"/>
            <a:ext cx="9965787" cy="4770537"/>
          </a:xfrm>
          <a:prstGeom prst="rect">
            <a:avLst/>
          </a:prstGeom>
          <a:noFill/>
        </p:spPr>
        <p:txBody>
          <a:bodyPr wrap="square" rtlCol="0">
            <a:spAutoFit/>
          </a:bodyPr>
          <a:lstStyle/>
          <a:p>
            <a:endParaRPr lang="pt-BR" sz="2000" b="1" dirty="0" smtClean="0">
              <a:latin typeface="Eras Light ITC" panose="020B0402030504020804" pitchFamily="34" charset="0"/>
            </a:endParaRPr>
          </a:p>
          <a:p>
            <a:endParaRPr lang="pt-BR" sz="2000" dirty="0">
              <a:latin typeface="Eras Light ITC" panose="020B0402030504020804" pitchFamily="34" charset="0"/>
            </a:endParaRPr>
          </a:p>
          <a:p>
            <a:r>
              <a:rPr lang="pt-BR" sz="2400" b="1" dirty="0" smtClean="0">
                <a:solidFill>
                  <a:schemeClr val="accent4">
                    <a:lumMod val="75000"/>
                  </a:schemeClr>
                </a:solidFill>
                <a:latin typeface="Eras Light ITC" panose="020B0402030504020804" pitchFamily="34" charset="0"/>
              </a:rPr>
              <a:t>Entender</a:t>
            </a:r>
            <a:r>
              <a:rPr lang="pt-BR" sz="2400" dirty="0" smtClean="0">
                <a:solidFill>
                  <a:srgbClr val="FF0000"/>
                </a:solidFill>
                <a:latin typeface="Eras Light ITC" panose="020B0402030504020804" pitchFamily="34" charset="0"/>
              </a:rPr>
              <a:t> </a:t>
            </a:r>
            <a:r>
              <a:rPr lang="pt-BR" sz="2400" dirty="0" smtClean="0">
                <a:latin typeface="Eras Light ITC" panose="020B0402030504020804" pitchFamily="34" charset="0"/>
              </a:rPr>
              <a:t>– </a:t>
            </a:r>
            <a:r>
              <a:rPr lang="pt-BR" sz="2400" dirty="0" smtClean="0">
                <a:solidFill>
                  <a:schemeClr val="tx2">
                    <a:lumMod val="75000"/>
                  </a:schemeClr>
                </a:solidFill>
                <a:latin typeface="Eras Light ITC" panose="020B0402030504020804" pitchFamily="34" charset="0"/>
              </a:rPr>
              <a:t>Fase em que aprofundamos as dimensões do Dízimo.</a:t>
            </a:r>
          </a:p>
          <a:p>
            <a:endParaRPr lang="pt-BR" sz="2400" dirty="0">
              <a:solidFill>
                <a:schemeClr val="tx2">
                  <a:lumMod val="75000"/>
                </a:schemeClr>
              </a:solidFill>
              <a:latin typeface="Eras Light ITC" panose="020B0402030504020804" pitchFamily="34" charset="0"/>
            </a:endParaRPr>
          </a:p>
          <a:p>
            <a:r>
              <a:rPr lang="pt-BR" sz="2400" dirty="0" smtClean="0">
                <a:solidFill>
                  <a:schemeClr val="tx2">
                    <a:lumMod val="75000"/>
                  </a:schemeClr>
                </a:solidFill>
                <a:latin typeface="Eras Light ITC" panose="020B0402030504020804" pitchFamily="34" charset="0"/>
              </a:rPr>
              <a:t>É nesta etapa que mostramos a importância do dízimo como principal fonte de receita de uma comunidade, de uma paróquia ou de uma diocese nas suas quatro dimensões: </a:t>
            </a:r>
            <a:r>
              <a:rPr lang="pt-BR" sz="2400" b="1" dirty="0" smtClean="0">
                <a:solidFill>
                  <a:schemeClr val="tx2">
                    <a:lumMod val="75000"/>
                  </a:schemeClr>
                </a:solidFill>
                <a:latin typeface="Eras Light ITC" panose="020B0402030504020804" pitchFamily="34" charset="0"/>
              </a:rPr>
              <a:t>Religiosa, Eclesial, Missionária e Caritativa.</a:t>
            </a:r>
          </a:p>
          <a:p>
            <a:endParaRPr lang="pt-BR" sz="2400" b="1" dirty="0" smtClean="0">
              <a:solidFill>
                <a:schemeClr val="tx2">
                  <a:lumMod val="75000"/>
                </a:schemeClr>
              </a:solidFill>
              <a:latin typeface="Eras Light ITC" panose="020B0402030504020804" pitchFamily="34" charset="0"/>
            </a:endParaRPr>
          </a:p>
          <a:p>
            <a:r>
              <a:rPr lang="pt-BR" sz="2400" b="1" dirty="0" smtClean="0">
                <a:solidFill>
                  <a:schemeClr val="tx2">
                    <a:lumMod val="75000"/>
                  </a:schemeClr>
                </a:solidFill>
                <a:latin typeface="Eras Light ITC" panose="020B0402030504020804" pitchFamily="34" charset="0"/>
              </a:rPr>
              <a:t>Oportunidade para mostrar que o dízimo tem destino certo direcionado para cada dimensão e os resultados que podem ser alcançados  quando a comunidade acredita e apoia com a partilha.</a:t>
            </a:r>
            <a:endParaRPr lang="pt-BR" sz="2400" b="1" dirty="0">
              <a:solidFill>
                <a:schemeClr val="tx2">
                  <a:lumMod val="75000"/>
                </a:schemeClr>
              </a:solidFill>
              <a:latin typeface="Eras Light ITC" panose="020B0402030504020804" pitchFamily="34" charset="0"/>
            </a:endParaRPr>
          </a:p>
        </p:txBody>
      </p:sp>
    </p:spTree>
    <p:extLst>
      <p:ext uri="{BB962C8B-B14F-4D97-AF65-F5344CB8AC3E}">
        <p14:creationId xmlns:p14="http://schemas.microsoft.com/office/powerpoint/2010/main" val="61833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5"/>
            <a:ext cx="10515600" cy="1325563"/>
          </a:xfrm>
        </p:spPr>
        <p:txBody>
          <a:bodyPr>
            <a:normAutofit/>
          </a:bodyPr>
          <a:lstStyle/>
          <a:p>
            <a:r>
              <a:rPr lang="pt-BR" sz="3600" b="1" dirty="0" smtClean="0">
                <a:solidFill>
                  <a:schemeClr val="tx2">
                    <a:lumMod val="75000"/>
                  </a:schemeClr>
                </a:solidFill>
              </a:rPr>
              <a:t>Usando o Kit na minha Paróquia e Comunidade</a:t>
            </a:r>
            <a:endParaRPr lang="pt-BR" sz="3600" b="1" dirty="0">
              <a:solidFill>
                <a:schemeClr val="tx2">
                  <a:lumMod val="75000"/>
                </a:schemeClr>
              </a:solidFill>
            </a:endParaRPr>
          </a:p>
        </p:txBody>
      </p:sp>
      <p:sp>
        <p:nvSpPr>
          <p:cNvPr id="6" name="CaixaDeTexto 5"/>
          <p:cNvSpPr txBox="1"/>
          <p:nvPr/>
        </p:nvSpPr>
        <p:spPr>
          <a:xfrm>
            <a:off x="5452675" y="1971272"/>
            <a:ext cx="3337623" cy="523220"/>
          </a:xfrm>
          <a:prstGeom prst="rect">
            <a:avLst/>
          </a:prstGeom>
          <a:noFill/>
        </p:spPr>
        <p:txBody>
          <a:bodyPr wrap="square" rtlCol="0">
            <a:spAutoFit/>
          </a:bodyPr>
          <a:lstStyle/>
          <a:p>
            <a:r>
              <a:rPr lang="pt-BR" dirty="0" smtClean="0"/>
              <a:t>	</a:t>
            </a:r>
            <a:r>
              <a:rPr lang="pt-BR" sz="2800" b="1" dirty="0" smtClean="0">
                <a:solidFill>
                  <a:srgbClr val="28225C"/>
                </a:solidFill>
              </a:rPr>
              <a:t>CARTAZES</a:t>
            </a:r>
            <a:endParaRPr lang="pt-BR" sz="2800" b="1" dirty="0">
              <a:solidFill>
                <a:srgbClr val="28225C"/>
              </a:solidFill>
            </a:endParaRPr>
          </a:p>
        </p:txBody>
      </p:sp>
      <p:sp>
        <p:nvSpPr>
          <p:cNvPr id="7" name="CaixaDeTexto 6"/>
          <p:cNvSpPr txBox="1"/>
          <p:nvPr/>
        </p:nvSpPr>
        <p:spPr>
          <a:xfrm>
            <a:off x="6370655" y="2484165"/>
            <a:ext cx="4186707" cy="1200329"/>
          </a:xfrm>
          <a:prstGeom prst="rect">
            <a:avLst/>
          </a:prstGeom>
          <a:noFill/>
        </p:spPr>
        <p:txBody>
          <a:bodyPr wrap="square" rtlCol="0">
            <a:spAutoFit/>
          </a:bodyPr>
          <a:lstStyle/>
          <a:p>
            <a:pPr marL="342900" indent="-342900">
              <a:buAutoNum type="arabicPeriod"/>
            </a:pPr>
            <a:r>
              <a:rPr lang="pt-BR" dirty="0" smtClean="0"/>
              <a:t>TEMA CENTRAL DA FASE</a:t>
            </a:r>
          </a:p>
          <a:p>
            <a:pPr marL="342900" indent="-342900">
              <a:buAutoNum type="arabicPeriod"/>
            </a:pPr>
            <a:r>
              <a:rPr lang="pt-BR" dirty="0" smtClean="0"/>
              <a:t>TEMA IGREJA</a:t>
            </a:r>
          </a:p>
          <a:p>
            <a:pPr marL="342900" indent="-342900">
              <a:buAutoNum type="arabicPeriod"/>
            </a:pPr>
            <a:r>
              <a:rPr lang="pt-BR" dirty="0" smtClean="0"/>
              <a:t>TEMA COMUNIDADE</a:t>
            </a:r>
          </a:p>
          <a:p>
            <a:pPr marL="342900" indent="-342900">
              <a:buAutoNum type="arabicPeriod"/>
            </a:pPr>
            <a:r>
              <a:rPr lang="pt-BR" dirty="0" smtClean="0"/>
              <a:t>TEMA PASTORAIS </a:t>
            </a:r>
            <a:endParaRPr lang="pt-BR" dirty="0"/>
          </a:p>
        </p:txBody>
      </p:sp>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188" y="1240688"/>
            <a:ext cx="3517144" cy="4972929"/>
          </a:xfrm>
          <a:prstGeom prst="rect">
            <a:avLst/>
          </a:prstGeom>
        </p:spPr>
      </p:pic>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88" y="1390688"/>
            <a:ext cx="3517144" cy="4972929"/>
          </a:xfrm>
          <a:prstGeom prst="rect">
            <a:avLst/>
          </a:prstGeom>
        </p:spPr>
      </p:pic>
      <p:pic>
        <p:nvPicPr>
          <p:cNvPr id="13" name="Image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2188" y="1540688"/>
            <a:ext cx="3517144" cy="4972929"/>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2188" y="1690688"/>
            <a:ext cx="3517144" cy="4972929"/>
          </a:xfrm>
          <a:prstGeom prst="rect">
            <a:avLst/>
          </a:prstGeom>
        </p:spPr>
      </p:pic>
    </p:spTree>
    <p:extLst>
      <p:ext uri="{BB962C8B-B14F-4D97-AF65-F5344CB8AC3E}">
        <p14:creationId xmlns:p14="http://schemas.microsoft.com/office/powerpoint/2010/main" val="145156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5"/>
            <a:ext cx="10515600" cy="1325563"/>
          </a:xfrm>
        </p:spPr>
        <p:txBody>
          <a:bodyPr>
            <a:normAutofit/>
          </a:bodyPr>
          <a:lstStyle/>
          <a:p>
            <a:r>
              <a:rPr lang="pt-BR" sz="3600" b="1" dirty="0" smtClean="0">
                <a:solidFill>
                  <a:schemeClr val="tx2">
                    <a:lumMod val="75000"/>
                  </a:schemeClr>
                </a:solidFill>
              </a:rPr>
              <a:t>Usando o Kit na minha Paróquia e Comunidade</a:t>
            </a:r>
            <a:endParaRPr lang="pt-BR" sz="3600" b="1" dirty="0">
              <a:solidFill>
                <a:schemeClr val="tx2">
                  <a:lumMod val="75000"/>
                </a:schemeClr>
              </a:solidFill>
            </a:endParaRPr>
          </a:p>
        </p:txBody>
      </p:sp>
      <p:sp>
        <p:nvSpPr>
          <p:cNvPr id="6" name="CaixaDeTexto 5"/>
          <p:cNvSpPr txBox="1"/>
          <p:nvPr/>
        </p:nvSpPr>
        <p:spPr>
          <a:xfrm>
            <a:off x="5437686" y="1929225"/>
            <a:ext cx="3337623" cy="523220"/>
          </a:xfrm>
          <a:prstGeom prst="rect">
            <a:avLst/>
          </a:prstGeom>
          <a:noFill/>
        </p:spPr>
        <p:txBody>
          <a:bodyPr wrap="square" rtlCol="0">
            <a:spAutoFit/>
          </a:bodyPr>
          <a:lstStyle/>
          <a:p>
            <a:r>
              <a:rPr lang="pt-BR" dirty="0" smtClean="0"/>
              <a:t>	</a:t>
            </a:r>
            <a:r>
              <a:rPr lang="pt-BR" sz="2800" b="1" dirty="0" smtClean="0">
                <a:solidFill>
                  <a:srgbClr val="28225C"/>
                </a:solidFill>
              </a:rPr>
              <a:t>NAS REDES</a:t>
            </a:r>
            <a:endParaRPr lang="pt-BR" sz="2800" b="1" dirty="0">
              <a:solidFill>
                <a:srgbClr val="28225C"/>
              </a:solidFill>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536" y="1740835"/>
            <a:ext cx="3204792" cy="400599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108" y="1890835"/>
            <a:ext cx="3207759" cy="4005990"/>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108" y="2040835"/>
            <a:ext cx="3207759" cy="4005990"/>
          </a:xfrm>
          <a:prstGeom prst="rect">
            <a:avLst/>
          </a:prstGeom>
        </p:spPr>
      </p:pic>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877" y="2190835"/>
            <a:ext cx="3202420" cy="4005990"/>
          </a:xfrm>
          <a:prstGeom prst="rect">
            <a:avLst/>
          </a:prstGeom>
        </p:spPr>
      </p:pic>
      <p:pic>
        <p:nvPicPr>
          <p:cNvPr id="10" name="Image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3450" y="2340835"/>
            <a:ext cx="3205385" cy="4005990"/>
          </a:xfrm>
          <a:prstGeom prst="rect">
            <a:avLst/>
          </a:prstGeom>
        </p:spPr>
      </p:pic>
      <p:sp>
        <p:nvSpPr>
          <p:cNvPr id="11" name="CaixaDeTexto 10"/>
          <p:cNvSpPr txBox="1"/>
          <p:nvPr/>
        </p:nvSpPr>
        <p:spPr>
          <a:xfrm>
            <a:off x="6370655" y="2484165"/>
            <a:ext cx="4186707" cy="1477328"/>
          </a:xfrm>
          <a:prstGeom prst="rect">
            <a:avLst/>
          </a:prstGeom>
          <a:noFill/>
        </p:spPr>
        <p:txBody>
          <a:bodyPr wrap="square" rtlCol="0">
            <a:spAutoFit/>
          </a:bodyPr>
          <a:lstStyle/>
          <a:p>
            <a:pPr marL="342900" indent="-342900">
              <a:buAutoNum type="arabicPeriod"/>
            </a:pPr>
            <a:r>
              <a:rPr lang="pt-BR" dirty="0" smtClean="0"/>
              <a:t>TEMA CENTRAL DAS DIMENSÕES</a:t>
            </a:r>
          </a:p>
          <a:p>
            <a:pPr marL="342900" indent="-342900">
              <a:buAutoNum type="arabicPeriod"/>
            </a:pPr>
            <a:r>
              <a:rPr lang="pt-BR" dirty="0" smtClean="0"/>
              <a:t>TEMA DIMENSÃO REGIGIOSA</a:t>
            </a:r>
          </a:p>
          <a:p>
            <a:pPr marL="342900" indent="-342900">
              <a:buAutoNum type="arabicPeriod"/>
            </a:pPr>
            <a:r>
              <a:rPr lang="pt-BR" dirty="0" smtClean="0"/>
              <a:t>TEMADIMENSÃO  MISSIONÁRIA</a:t>
            </a:r>
          </a:p>
          <a:p>
            <a:pPr marL="342900" indent="-342900">
              <a:buAutoNum type="arabicPeriod"/>
            </a:pPr>
            <a:r>
              <a:rPr lang="pt-BR" dirty="0" smtClean="0"/>
              <a:t>TEMA DIMENSÃO ECLESIAL</a:t>
            </a:r>
          </a:p>
          <a:p>
            <a:pPr marL="342900" indent="-342900">
              <a:buAutoNum type="arabicPeriod"/>
            </a:pPr>
            <a:r>
              <a:rPr lang="pt-BR" dirty="0" smtClean="0"/>
              <a:t>TEMA  DIMENSÃO CARITATIVA</a:t>
            </a:r>
            <a:endParaRPr lang="pt-BR" dirty="0"/>
          </a:p>
        </p:txBody>
      </p:sp>
    </p:spTree>
    <p:extLst>
      <p:ext uri="{BB962C8B-B14F-4D97-AF65-F5344CB8AC3E}">
        <p14:creationId xmlns:p14="http://schemas.microsoft.com/office/powerpoint/2010/main" val="132566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5"/>
            <a:ext cx="10515600" cy="1325563"/>
          </a:xfrm>
        </p:spPr>
        <p:txBody>
          <a:bodyPr>
            <a:normAutofit/>
          </a:bodyPr>
          <a:lstStyle/>
          <a:p>
            <a:r>
              <a:rPr lang="pt-BR" sz="3600" b="1" dirty="0" smtClean="0">
                <a:solidFill>
                  <a:schemeClr val="tx2">
                    <a:lumMod val="75000"/>
                  </a:schemeClr>
                </a:solidFill>
              </a:rPr>
              <a:t>Usando o Kit na minha Paróquia e Comunidade</a:t>
            </a:r>
            <a:endParaRPr lang="pt-BR" sz="3600" b="1" dirty="0">
              <a:solidFill>
                <a:schemeClr val="tx2">
                  <a:lumMod val="75000"/>
                </a:schemeClr>
              </a:solidFill>
            </a:endParaRPr>
          </a:p>
        </p:txBody>
      </p:sp>
      <p:sp>
        <p:nvSpPr>
          <p:cNvPr id="6" name="CaixaDeTexto 5"/>
          <p:cNvSpPr txBox="1"/>
          <p:nvPr/>
        </p:nvSpPr>
        <p:spPr>
          <a:xfrm>
            <a:off x="567403" y="1894932"/>
            <a:ext cx="3337623" cy="523220"/>
          </a:xfrm>
          <a:prstGeom prst="rect">
            <a:avLst/>
          </a:prstGeom>
          <a:noFill/>
        </p:spPr>
        <p:txBody>
          <a:bodyPr wrap="square" rtlCol="0">
            <a:spAutoFit/>
          </a:bodyPr>
          <a:lstStyle/>
          <a:p>
            <a:r>
              <a:rPr lang="pt-BR" dirty="0" smtClean="0"/>
              <a:t>	</a:t>
            </a:r>
            <a:r>
              <a:rPr lang="pt-BR" sz="2800" b="1" dirty="0" smtClean="0">
                <a:solidFill>
                  <a:srgbClr val="28225C"/>
                </a:solidFill>
              </a:rPr>
              <a:t>JINGLE</a:t>
            </a:r>
            <a:endParaRPr lang="pt-BR" sz="2800" b="1" dirty="0">
              <a:solidFill>
                <a:srgbClr val="28225C"/>
              </a:solidFill>
            </a:endParaRPr>
          </a:p>
        </p:txBody>
      </p:sp>
      <p:sp>
        <p:nvSpPr>
          <p:cNvPr id="7" name="CaixaDeTexto 6"/>
          <p:cNvSpPr txBox="1"/>
          <p:nvPr/>
        </p:nvSpPr>
        <p:spPr>
          <a:xfrm>
            <a:off x="4195354" y="2289880"/>
            <a:ext cx="7158446" cy="369332"/>
          </a:xfrm>
          <a:prstGeom prst="rect">
            <a:avLst/>
          </a:prstGeom>
          <a:noFill/>
        </p:spPr>
        <p:txBody>
          <a:bodyPr wrap="square" rtlCol="0">
            <a:spAutoFit/>
          </a:bodyPr>
          <a:lstStyle/>
          <a:p>
            <a:r>
              <a:rPr lang="pt-BR" dirty="0" smtClean="0"/>
              <a:t> </a:t>
            </a:r>
            <a:endParaRPr lang="pt-BR" dirty="0"/>
          </a:p>
        </p:txBody>
      </p:sp>
      <p:graphicFrame>
        <p:nvGraphicFramePr>
          <p:cNvPr id="5" name="Objeto 4"/>
          <p:cNvGraphicFramePr>
            <a:graphicFrameLocks noChangeAspect="1"/>
          </p:cNvGraphicFramePr>
          <p:nvPr>
            <p:extLst>
              <p:ext uri="{D42A27DB-BD31-4B8C-83A1-F6EECF244321}">
                <p14:modId xmlns:p14="http://schemas.microsoft.com/office/powerpoint/2010/main" val="3404526387"/>
              </p:ext>
            </p:extLst>
          </p:nvPr>
        </p:nvGraphicFramePr>
        <p:xfrm>
          <a:off x="7374591" y="3059816"/>
          <a:ext cx="3307138" cy="917331"/>
        </p:xfrm>
        <a:graphic>
          <a:graphicData uri="http://schemas.openxmlformats.org/presentationml/2006/ole">
            <mc:AlternateContent xmlns:mc="http://schemas.openxmlformats.org/markup-compatibility/2006">
              <mc:Choice xmlns:v="urn:schemas-microsoft-com:vml" Requires="v">
                <p:oleObj spid="_x0000_s1038" name="Objeto de Shell de Gerenciador" showAsIcon="1" r:id="rId3" imgW="1767960" imgH="491040" progId="Package">
                  <p:embed/>
                </p:oleObj>
              </mc:Choice>
              <mc:Fallback>
                <p:oleObj name="Objeto de Shell de Gerenciador" showAsIcon="1" r:id="rId3" imgW="1767960" imgH="491040" progId="Package">
                  <p:embed/>
                  <p:pic>
                    <p:nvPicPr>
                      <p:cNvPr id="0" name=""/>
                      <p:cNvPicPr/>
                      <p:nvPr/>
                    </p:nvPicPr>
                    <p:blipFill>
                      <a:blip r:embed="rId4"/>
                      <a:stretch>
                        <a:fillRect/>
                      </a:stretch>
                    </p:blipFill>
                    <p:spPr>
                      <a:xfrm>
                        <a:off x="7374591" y="3059816"/>
                        <a:ext cx="3307138" cy="917331"/>
                      </a:xfrm>
                      <a:prstGeom prst="rect">
                        <a:avLst/>
                      </a:prstGeom>
                    </p:spPr>
                  </p:pic>
                </p:oleObj>
              </mc:Fallback>
            </mc:AlternateContent>
          </a:graphicData>
        </a:graphic>
      </p:graphicFrame>
      <p:sp>
        <p:nvSpPr>
          <p:cNvPr id="8" name="Retângulo 7"/>
          <p:cNvSpPr/>
          <p:nvPr/>
        </p:nvSpPr>
        <p:spPr>
          <a:xfrm>
            <a:off x="1659172" y="3017344"/>
            <a:ext cx="7368988" cy="1569660"/>
          </a:xfrm>
          <a:prstGeom prst="rect">
            <a:avLst/>
          </a:prstGeom>
        </p:spPr>
        <p:txBody>
          <a:bodyPr wrap="square">
            <a:spAutoFit/>
          </a:bodyPr>
          <a:lstStyle/>
          <a:p>
            <a:r>
              <a:rPr lang="pt-BR" sz="2400" dirty="0">
                <a:solidFill>
                  <a:schemeClr val="tx2">
                    <a:lumMod val="75000"/>
                  </a:schemeClr>
                </a:solidFill>
              </a:rPr>
              <a:t>A grande alegria é partilhar </a:t>
            </a:r>
            <a:r>
              <a:rPr lang="pt-BR" sz="2400" dirty="0" smtClean="0">
                <a:solidFill>
                  <a:schemeClr val="tx2">
                    <a:lumMod val="75000"/>
                  </a:schemeClr>
                </a:solidFill>
              </a:rPr>
              <a:t>2x</a:t>
            </a:r>
          </a:p>
          <a:p>
            <a:r>
              <a:rPr lang="pt-BR" sz="2400" dirty="0" smtClean="0">
                <a:solidFill>
                  <a:schemeClr val="tx2">
                    <a:lumMod val="75000"/>
                  </a:schemeClr>
                </a:solidFill>
              </a:rPr>
              <a:t>Devolve </a:t>
            </a:r>
            <a:r>
              <a:rPr lang="pt-BR" sz="2400" dirty="0">
                <a:solidFill>
                  <a:schemeClr val="tx2">
                    <a:lumMod val="75000"/>
                  </a:schemeClr>
                </a:solidFill>
              </a:rPr>
              <a:t>a Deus uma parte do que ele te dá</a:t>
            </a:r>
            <a:r>
              <a:rPr lang="pt-BR" sz="2400" dirty="0" smtClean="0">
                <a:solidFill>
                  <a:schemeClr val="tx2">
                    <a:lumMod val="75000"/>
                  </a:schemeClr>
                </a:solidFill>
              </a:rPr>
              <a:t>!</a:t>
            </a:r>
          </a:p>
          <a:p>
            <a:r>
              <a:rPr lang="pt-BR" sz="2400" dirty="0" smtClean="0">
                <a:solidFill>
                  <a:schemeClr val="tx2">
                    <a:lumMod val="75000"/>
                  </a:schemeClr>
                </a:solidFill>
              </a:rPr>
              <a:t>Devolve </a:t>
            </a:r>
            <a:r>
              <a:rPr lang="pt-BR" sz="2400" dirty="0">
                <a:solidFill>
                  <a:schemeClr val="tx2">
                    <a:lumMod val="75000"/>
                  </a:schemeClr>
                </a:solidFill>
              </a:rPr>
              <a:t>com o coração e nada te faltará</a:t>
            </a:r>
            <a:r>
              <a:rPr lang="pt-BR" sz="2400" dirty="0" smtClean="0">
                <a:solidFill>
                  <a:schemeClr val="tx2">
                    <a:lumMod val="75000"/>
                  </a:schemeClr>
                </a:solidFill>
              </a:rPr>
              <a:t>!</a:t>
            </a:r>
          </a:p>
          <a:p>
            <a:r>
              <a:rPr lang="pt-BR" sz="2400" dirty="0" smtClean="0">
                <a:solidFill>
                  <a:schemeClr val="tx2">
                    <a:lumMod val="75000"/>
                  </a:schemeClr>
                </a:solidFill>
              </a:rPr>
              <a:t>A </a:t>
            </a:r>
            <a:r>
              <a:rPr lang="pt-BR" sz="2400" dirty="0">
                <a:solidFill>
                  <a:schemeClr val="tx2">
                    <a:lumMod val="75000"/>
                  </a:schemeClr>
                </a:solidFill>
              </a:rPr>
              <a:t>grande alegria é partilhar 2x</a:t>
            </a:r>
          </a:p>
        </p:txBody>
      </p:sp>
    </p:spTree>
    <p:extLst>
      <p:ext uri="{BB962C8B-B14F-4D97-AF65-F5344CB8AC3E}">
        <p14:creationId xmlns:p14="http://schemas.microsoft.com/office/powerpoint/2010/main" val="153106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3505" y="5176302"/>
            <a:ext cx="1248662" cy="1040232"/>
          </a:xfrm>
          <a:prstGeom prst="rect">
            <a:avLst/>
          </a:prstGeom>
        </p:spPr>
      </p:pic>
      <p:sp>
        <p:nvSpPr>
          <p:cNvPr id="10" name="CaixaDeTexto 9"/>
          <p:cNvSpPr txBox="1"/>
          <p:nvPr/>
        </p:nvSpPr>
        <p:spPr>
          <a:xfrm>
            <a:off x="633116" y="584478"/>
            <a:ext cx="2227650" cy="523220"/>
          </a:xfrm>
          <a:prstGeom prst="rect">
            <a:avLst/>
          </a:prstGeom>
          <a:noFill/>
        </p:spPr>
        <p:txBody>
          <a:bodyPr wrap="square" rtlCol="0">
            <a:spAutoFit/>
          </a:bodyPr>
          <a:lstStyle/>
          <a:p>
            <a:r>
              <a:rPr lang="pt-BR" sz="2800" b="1" dirty="0" smtClean="0">
                <a:solidFill>
                  <a:srgbClr val="E84F1C"/>
                </a:solidFill>
                <a:latin typeface="Microsoft PhagsPa" pitchFamily="34" charset="0"/>
              </a:rPr>
              <a:t>Semana 1 </a:t>
            </a:r>
            <a:endParaRPr lang="pt-BR" b="1" dirty="0">
              <a:solidFill>
                <a:srgbClr val="E84F1C"/>
              </a:solidFill>
              <a:latin typeface="Microsoft PhagsPa" pitchFamily="34" charset="0"/>
            </a:endParaRPr>
          </a:p>
        </p:txBody>
      </p:sp>
      <p:cxnSp>
        <p:nvCxnSpPr>
          <p:cNvPr id="11" name="Conector reto 10"/>
          <p:cNvCxnSpPr/>
          <p:nvPr/>
        </p:nvCxnSpPr>
        <p:spPr>
          <a:xfrm>
            <a:off x="689675" y="1022888"/>
            <a:ext cx="3208149" cy="0"/>
          </a:xfrm>
          <a:prstGeom prst="line">
            <a:avLst/>
          </a:prstGeom>
          <a:ln w="12700">
            <a:solidFill>
              <a:srgbClr val="E84F1C"/>
            </a:solidFill>
          </a:ln>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flipH="1">
            <a:off x="5430129" y="1270540"/>
            <a:ext cx="6082038" cy="4124206"/>
          </a:xfrm>
          <a:prstGeom prst="rect">
            <a:avLst/>
          </a:prstGeom>
          <a:noFill/>
        </p:spPr>
        <p:txBody>
          <a:bodyPr wrap="square" rtlCol="0">
            <a:spAutoFit/>
          </a:bodyPr>
          <a:lstStyle/>
          <a:p>
            <a:pPr algn="just"/>
            <a:r>
              <a:rPr lang="pt-BR" dirty="0" smtClean="0"/>
              <a:t>Você conhece as quatro dimensões do dízimo? </a:t>
            </a:r>
          </a:p>
          <a:p>
            <a:pPr algn="just"/>
            <a:endParaRPr lang="pt-BR" dirty="0" smtClean="0"/>
          </a:p>
          <a:p>
            <a:pPr algn="just"/>
            <a:r>
              <a:rPr lang="pt-BR" dirty="0" smtClean="0"/>
              <a:t>A </a:t>
            </a:r>
            <a:r>
              <a:rPr lang="pt-BR" dirty="0"/>
              <a:t>primeira dimensão do dízimo é a </a:t>
            </a:r>
            <a:r>
              <a:rPr lang="pt-BR" b="1" dirty="0"/>
              <a:t>RELIGIOSA</a:t>
            </a:r>
            <a:r>
              <a:rPr lang="pt-BR" dirty="0"/>
              <a:t>: tem a ver com a relação do cristão com Deus. Contribuindo com parte de seus bens, o fiel cultiva e aprofunda sua relação com aquele de quem provém tudo o que ele é e tudo o que ele tem, e expressa, na gratidão, sua fé e sua conversão. </a:t>
            </a:r>
            <a:endParaRPr lang="pt-BR" dirty="0" smtClean="0"/>
          </a:p>
          <a:p>
            <a:pPr algn="just"/>
            <a:endParaRPr lang="pt-BR" dirty="0" smtClean="0"/>
          </a:p>
          <a:p>
            <a:pPr algn="just"/>
            <a:r>
              <a:rPr lang="pt-BR" dirty="0" smtClean="0"/>
              <a:t>Leituras:</a:t>
            </a:r>
            <a:endParaRPr lang="pt-BR" dirty="0" smtClean="0"/>
          </a:p>
          <a:p>
            <a:pPr algn="just"/>
            <a:r>
              <a:rPr lang="pt-BR" dirty="0" smtClean="0"/>
              <a:t>(</a:t>
            </a:r>
            <a:r>
              <a:rPr lang="pt-BR" dirty="0" err="1"/>
              <a:t>Lc</a:t>
            </a:r>
            <a:r>
              <a:rPr lang="pt-BR" dirty="0"/>
              <a:t> 12,15-21; 1Tm 6,17-19</a:t>
            </a:r>
            <a:r>
              <a:rPr lang="pt-BR" dirty="0" smtClean="0"/>
              <a:t>)</a:t>
            </a:r>
          </a:p>
          <a:p>
            <a:pPr algn="just"/>
            <a:endParaRPr lang="pt-BR" dirty="0" smtClean="0"/>
          </a:p>
          <a:p>
            <a:pPr algn="just"/>
            <a:endParaRPr lang="pt-BR" sz="1600" dirty="0"/>
          </a:p>
          <a:p>
            <a:pPr algn="just"/>
            <a:r>
              <a:rPr lang="pt-BR" sz="1600" dirty="0" smtClean="0"/>
              <a:t>#</a:t>
            </a:r>
            <a:r>
              <a:rPr lang="pt-BR" sz="1600" dirty="0"/>
              <a:t>Dízimo #</a:t>
            </a:r>
            <a:r>
              <a:rPr lang="pt-BR" sz="1600" dirty="0" err="1"/>
              <a:t>ComissãodoDizimo</a:t>
            </a:r>
            <a:r>
              <a:rPr lang="pt-BR" sz="1600" dirty="0"/>
              <a:t> #Caridade #Doação #Compromisso #</a:t>
            </a:r>
            <a:r>
              <a:rPr lang="pt-BR" sz="1600" dirty="0" err="1"/>
              <a:t>Paróquiaxxxx</a:t>
            </a:r>
            <a:r>
              <a:rPr lang="pt-BR" sz="1600" dirty="0"/>
              <a:t> #Cidade #Juventude #</a:t>
            </a:r>
            <a:r>
              <a:rPr lang="pt-BR" sz="1600" dirty="0" err="1"/>
              <a:t>Pascom</a:t>
            </a:r>
            <a:r>
              <a:rPr lang="pt-BR" sz="1600" dirty="0"/>
              <a:t> #</a:t>
            </a:r>
            <a:r>
              <a:rPr lang="pt-BR" sz="1600" dirty="0" err="1" smtClean="0"/>
              <a:t>SerDizimista</a:t>
            </a:r>
            <a:r>
              <a:rPr lang="pt-BR" sz="1600" dirty="0" smtClean="0"/>
              <a:t> </a:t>
            </a:r>
            <a:r>
              <a:rPr lang="pt-BR" sz="1600" dirty="0"/>
              <a:t>#</a:t>
            </a:r>
            <a:r>
              <a:rPr lang="pt-BR" sz="1600" dirty="0" err="1"/>
              <a:t>SejaSouSereiDizimista</a:t>
            </a:r>
            <a:r>
              <a:rPr lang="pt-BR" sz="1600" dirty="0"/>
              <a:t> </a:t>
            </a: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635" y="1270541"/>
            <a:ext cx="3960458" cy="4945993"/>
          </a:xfrm>
          <a:prstGeom prst="rect">
            <a:avLst/>
          </a:prstGeom>
        </p:spPr>
      </p:pic>
    </p:spTree>
    <p:extLst>
      <p:ext uri="{BB962C8B-B14F-4D97-AF65-F5344CB8AC3E}">
        <p14:creationId xmlns:p14="http://schemas.microsoft.com/office/powerpoint/2010/main" val="2249513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3505" y="5176302"/>
            <a:ext cx="1248662" cy="1040232"/>
          </a:xfrm>
          <a:prstGeom prst="rect">
            <a:avLst/>
          </a:prstGeom>
        </p:spPr>
      </p:pic>
      <p:sp>
        <p:nvSpPr>
          <p:cNvPr id="10" name="CaixaDeTexto 9"/>
          <p:cNvSpPr txBox="1"/>
          <p:nvPr/>
        </p:nvSpPr>
        <p:spPr>
          <a:xfrm>
            <a:off x="633116" y="584478"/>
            <a:ext cx="1821332" cy="830997"/>
          </a:xfrm>
          <a:prstGeom prst="rect">
            <a:avLst/>
          </a:prstGeom>
          <a:noFill/>
        </p:spPr>
        <p:txBody>
          <a:bodyPr wrap="none" rtlCol="0">
            <a:spAutoFit/>
          </a:bodyPr>
          <a:lstStyle/>
          <a:p>
            <a:r>
              <a:rPr lang="pt-BR" sz="2800" b="1" dirty="0" smtClean="0">
                <a:solidFill>
                  <a:srgbClr val="E84F1C"/>
                </a:solidFill>
                <a:latin typeface="Microsoft PhagsPa" pitchFamily="34" charset="0"/>
              </a:rPr>
              <a:t>Semana 2</a:t>
            </a:r>
          </a:p>
          <a:p>
            <a:endParaRPr lang="pt-BR" sz="2000" b="1" dirty="0">
              <a:solidFill>
                <a:srgbClr val="E84F1C"/>
              </a:solidFill>
              <a:latin typeface="Microsoft PhagsPa" pitchFamily="34" charset="0"/>
            </a:endParaRPr>
          </a:p>
        </p:txBody>
      </p:sp>
      <p:cxnSp>
        <p:nvCxnSpPr>
          <p:cNvPr id="11" name="Conector reto 10"/>
          <p:cNvCxnSpPr/>
          <p:nvPr/>
        </p:nvCxnSpPr>
        <p:spPr>
          <a:xfrm>
            <a:off x="689675" y="1022888"/>
            <a:ext cx="3208149" cy="0"/>
          </a:xfrm>
          <a:prstGeom prst="line">
            <a:avLst/>
          </a:prstGeom>
          <a:ln w="12700">
            <a:solidFill>
              <a:srgbClr val="E84F1C"/>
            </a:solidFill>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flipH="1">
            <a:off x="5584874" y="1217189"/>
            <a:ext cx="5927293" cy="4216539"/>
          </a:xfrm>
          <a:prstGeom prst="rect">
            <a:avLst/>
          </a:prstGeom>
          <a:noFill/>
        </p:spPr>
        <p:txBody>
          <a:bodyPr wrap="square" rtlCol="0">
            <a:spAutoFit/>
          </a:bodyPr>
          <a:lstStyle/>
          <a:p>
            <a:pPr algn="just"/>
            <a:r>
              <a:rPr lang="pt-BR" dirty="0" smtClean="0"/>
              <a:t>Conhecendo as 4 dimensões do Dízimo.</a:t>
            </a:r>
          </a:p>
          <a:p>
            <a:pPr algn="just"/>
            <a:endParaRPr lang="pt-BR" dirty="0"/>
          </a:p>
          <a:p>
            <a:pPr algn="just"/>
            <a:r>
              <a:rPr lang="pt-BR" dirty="0" smtClean="0"/>
              <a:t>O </a:t>
            </a:r>
            <a:r>
              <a:rPr lang="pt-BR" dirty="0"/>
              <a:t>dízimo também tem uma dimensão </a:t>
            </a:r>
            <a:r>
              <a:rPr lang="pt-BR" b="1" dirty="0"/>
              <a:t>ECLESIAL. </a:t>
            </a:r>
            <a:r>
              <a:rPr lang="pt-BR" dirty="0"/>
              <a:t>Com o dízimo o fiel vivencia sua consciência de ser membro da Igreja, pela qual é corresponsável, contribuindo para que a comunidade disponha do necessário para realizar o culto divino e para desenvolver sua missão. A consciência de ser Igreja leva os fiéis a assumirem a vida comunitária, participando ativamente de suas atividades e colaborando para que a comunidade viva cada vez mais plenamente a fé e mais fielmente testemunhe. </a:t>
            </a:r>
            <a:endParaRPr lang="pt-BR" dirty="0" smtClean="0"/>
          </a:p>
          <a:p>
            <a:pPr algn="just"/>
            <a:endParaRPr lang="pt-BR" sz="1400" dirty="0"/>
          </a:p>
          <a:p>
            <a:pPr algn="just"/>
            <a:endParaRPr lang="pt-BR" sz="1400" dirty="0" smtClean="0"/>
          </a:p>
          <a:p>
            <a:pPr algn="just"/>
            <a:r>
              <a:rPr lang="pt-BR" sz="1400" dirty="0" smtClean="0"/>
              <a:t>#</a:t>
            </a:r>
            <a:r>
              <a:rPr lang="pt-BR" sz="1400" dirty="0"/>
              <a:t>Dízimo #</a:t>
            </a:r>
            <a:r>
              <a:rPr lang="pt-BR" sz="1400" dirty="0" err="1"/>
              <a:t>ComissãodoDizimo</a:t>
            </a:r>
            <a:r>
              <a:rPr lang="pt-BR" sz="1400" dirty="0"/>
              <a:t> #Caridade #</a:t>
            </a:r>
            <a:r>
              <a:rPr lang="pt-BR" sz="1400" dirty="0" smtClean="0"/>
              <a:t>Doação</a:t>
            </a:r>
          </a:p>
          <a:p>
            <a:pPr algn="just"/>
            <a:r>
              <a:rPr lang="pt-BR" sz="1400" dirty="0" smtClean="0"/>
              <a:t> </a:t>
            </a:r>
            <a:r>
              <a:rPr lang="pt-BR" sz="1400" dirty="0"/>
              <a:t>#Compromisso #</a:t>
            </a:r>
            <a:r>
              <a:rPr lang="pt-BR" sz="1400" dirty="0" err="1"/>
              <a:t>Paróquiaxxxx</a:t>
            </a:r>
            <a:r>
              <a:rPr lang="pt-BR" sz="1400" dirty="0"/>
              <a:t> #Cidade #Juventude </a:t>
            </a:r>
            <a:endParaRPr lang="pt-BR" sz="1400" dirty="0" smtClean="0"/>
          </a:p>
          <a:p>
            <a:pPr algn="just"/>
            <a:r>
              <a:rPr lang="pt-BR" sz="1400" dirty="0" smtClean="0"/>
              <a:t>#</a:t>
            </a:r>
            <a:r>
              <a:rPr lang="pt-BR" sz="1400" dirty="0" err="1"/>
              <a:t>Pascom</a:t>
            </a:r>
            <a:r>
              <a:rPr lang="pt-BR" sz="1400" dirty="0"/>
              <a:t>  </a:t>
            </a:r>
            <a:r>
              <a:rPr lang="pt-BR" sz="1400" dirty="0" smtClean="0"/>
              <a:t>#</a:t>
            </a:r>
            <a:r>
              <a:rPr lang="pt-BR" sz="1400" dirty="0" err="1" smtClean="0"/>
              <a:t>SerDizimista</a:t>
            </a:r>
            <a:r>
              <a:rPr lang="pt-BR" sz="1400" dirty="0" smtClean="0"/>
              <a:t> </a:t>
            </a:r>
            <a:r>
              <a:rPr lang="pt-BR" sz="1400" dirty="0"/>
              <a:t>#</a:t>
            </a:r>
            <a:r>
              <a:rPr lang="pt-BR" sz="1400" dirty="0" err="1"/>
              <a:t>SejaSouSereiDizimista</a:t>
            </a:r>
            <a:r>
              <a:rPr lang="pt-BR" sz="1400" dirty="0"/>
              <a:t> </a:t>
            </a: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133" y="1264754"/>
            <a:ext cx="4246368" cy="5311892"/>
          </a:xfrm>
          <a:prstGeom prst="rect">
            <a:avLst/>
          </a:prstGeom>
        </p:spPr>
      </p:pic>
    </p:spTree>
    <p:extLst>
      <p:ext uri="{BB962C8B-B14F-4D97-AF65-F5344CB8AC3E}">
        <p14:creationId xmlns:p14="http://schemas.microsoft.com/office/powerpoint/2010/main" val="844488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3505" y="5176302"/>
            <a:ext cx="1248662" cy="1040232"/>
          </a:xfrm>
          <a:prstGeom prst="rect">
            <a:avLst/>
          </a:prstGeom>
        </p:spPr>
      </p:pic>
      <p:sp>
        <p:nvSpPr>
          <p:cNvPr id="10" name="CaixaDeTexto 9"/>
          <p:cNvSpPr txBox="1"/>
          <p:nvPr/>
        </p:nvSpPr>
        <p:spPr>
          <a:xfrm>
            <a:off x="689675" y="499668"/>
            <a:ext cx="1821332" cy="830997"/>
          </a:xfrm>
          <a:prstGeom prst="rect">
            <a:avLst/>
          </a:prstGeom>
          <a:noFill/>
        </p:spPr>
        <p:txBody>
          <a:bodyPr wrap="none" rtlCol="0">
            <a:spAutoFit/>
          </a:bodyPr>
          <a:lstStyle/>
          <a:p>
            <a:r>
              <a:rPr lang="pt-BR" sz="2800" b="1" dirty="0" smtClean="0">
                <a:solidFill>
                  <a:srgbClr val="E84F1C"/>
                </a:solidFill>
                <a:latin typeface="Microsoft PhagsPa" pitchFamily="34" charset="0"/>
              </a:rPr>
              <a:t>Semana 3</a:t>
            </a:r>
          </a:p>
          <a:p>
            <a:endParaRPr lang="pt-BR" sz="2000" b="1" dirty="0">
              <a:solidFill>
                <a:srgbClr val="E84F1C"/>
              </a:solidFill>
              <a:latin typeface="Microsoft PhagsPa" pitchFamily="34" charset="0"/>
            </a:endParaRPr>
          </a:p>
        </p:txBody>
      </p:sp>
      <p:cxnSp>
        <p:nvCxnSpPr>
          <p:cNvPr id="11" name="Conector reto 10"/>
          <p:cNvCxnSpPr/>
          <p:nvPr/>
        </p:nvCxnSpPr>
        <p:spPr>
          <a:xfrm>
            <a:off x="689675" y="1022888"/>
            <a:ext cx="3208149" cy="0"/>
          </a:xfrm>
          <a:prstGeom prst="line">
            <a:avLst/>
          </a:prstGeom>
          <a:ln w="12700">
            <a:solidFill>
              <a:srgbClr val="E84F1C"/>
            </a:solidFill>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flipH="1">
            <a:off x="5312194" y="1295213"/>
            <a:ext cx="6199973" cy="3170099"/>
          </a:xfrm>
          <a:prstGeom prst="rect">
            <a:avLst/>
          </a:prstGeom>
          <a:noFill/>
        </p:spPr>
        <p:txBody>
          <a:bodyPr wrap="square" rtlCol="0">
            <a:spAutoFit/>
          </a:bodyPr>
          <a:lstStyle/>
          <a:p>
            <a:pPr algn="just"/>
            <a:r>
              <a:rPr lang="pt-BR" dirty="0" smtClean="0"/>
              <a:t>Conhecendo mais sobre as dimensões do Dízimo.</a:t>
            </a:r>
          </a:p>
          <a:p>
            <a:pPr algn="just"/>
            <a:endParaRPr lang="pt-BR" dirty="0"/>
          </a:p>
          <a:p>
            <a:pPr algn="just"/>
            <a:r>
              <a:rPr lang="pt-BR" dirty="0" smtClean="0"/>
              <a:t>O </a:t>
            </a:r>
            <a:r>
              <a:rPr lang="pt-BR" dirty="0"/>
              <a:t>dízimo tem uma dimensão </a:t>
            </a:r>
            <a:r>
              <a:rPr lang="pt-BR" b="1" dirty="0"/>
              <a:t>MISSIONÁRIA</a:t>
            </a:r>
            <a:r>
              <a:rPr lang="pt-BR" dirty="0"/>
              <a:t>. O fiel, corresponsável por sua comunidade, toma consciência de que há muitas comunidades que não conseguem prover suas necessidades com os próprios recursos </a:t>
            </a:r>
            <a:r>
              <a:rPr lang="pt-BR" dirty="0" smtClean="0"/>
              <a:t>e, </a:t>
            </a:r>
            <a:r>
              <a:rPr lang="pt-BR" dirty="0"/>
              <a:t>que precisam da colaboração de </a:t>
            </a:r>
            <a:r>
              <a:rPr lang="pt-BR" dirty="0" smtClean="0"/>
              <a:t>outras, assim como para manter </a:t>
            </a:r>
            <a:r>
              <a:rPr lang="pt-BR" dirty="0" smtClean="0"/>
              <a:t>as atividades pastorais desenvolvidas na Paróquia. </a:t>
            </a:r>
          </a:p>
          <a:p>
            <a:pPr algn="just"/>
            <a:endParaRPr lang="pt-BR" sz="1400" dirty="0"/>
          </a:p>
          <a:p>
            <a:pPr algn="just"/>
            <a:endParaRPr lang="pt-BR" sz="1400" dirty="0" smtClean="0"/>
          </a:p>
          <a:p>
            <a:pPr algn="just"/>
            <a:r>
              <a:rPr lang="pt-BR" sz="1400" dirty="0" smtClean="0"/>
              <a:t>#</a:t>
            </a:r>
            <a:r>
              <a:rPr lang="pt-BR" sz="1400" dirty="0"/>
              <a:t>Dízimo #</a:t>
            </a:r>
            <a:r>
              <a:rPr lang="pt-BR" sz="1400" dirty="0" err="1"/>
              <a:t>ComissãodoDizimo</a:t>
            </a:r>
            <a:r>
              <a:rPr lang="pt-BR" sz="1400" dirty="0"/>
              <a:t> #Caridade #Doação #Compromisso #</a:t>
            </a:r>
            <a:r>
              <a:rPr lang="pt-BR" sz="1400" dirty="0" err="1"/>
              <a:t>Paróquiaxxxx</a:t>
            </a:r>
            <a:r>
              <a:rPr lang="pt-BR" sz="1400" dirty="0"/>
              <a:t> #Cidade #Juventude #</a:t>
            </a:r>
            <a:r>
              <a:rPr lang="pt-BR" sz="1400" dirty="0" err="1"/>
              <a:t>Pascom</a:t>
            </a:r>
            <a:r>
              <a:rPr lang="pt-BR" sz="1400" dirty="0"/>
              <a:t> #</a:t>
            </a:r>
            <a:r>
              <a:rPr lang="pt-BR" sz="1400" dirty="0" err="1" smtClean="0"/>
              <a:t>SerDizimista</a:t>
            </a:r>
            <a:r>
              <a:rPr lang="pt-BR" sz="1400" dirty="0" smtClean="0"/>
              <a:t> </a:t>
            </a:r>
            <a:r>
              <a:rPr lang="pt-BR" sz="1400" dirty="0"/>
              <a:t>#</a:t>
            </a:r>
            <a:r>
              <a:rPr lang="pt-BR" sz="1400" dirty="0" err="1"/>
              <a:t>SejaSouSereiDizimista</a:t>
            </a:r>
            <a:r>
              <a:rPr lang="pt-BR" sz="1400" dirty="0"/>
              <a:t> </a:t>
            </a: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166" y="1330665"/>
            <a:ext cx="4129537" cy="5157146"/>
          </a:xfrm>
          <a:prstGeom prst="rect">
            <a:avLst/>
          </a:prstGeom>
        </p:spPr>
      </p:pic>
    </p:spTree>
    <p:extLst>
      <p:ext uri="{BB962C8B-B14F-4D97-AF65-F5344CB8AC3E}">
        <p14:creationId xmlns:p14="http://schemas.microsoft.com/office/powerpoint/2010/main" val="1783806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3505" y="5176302"/>
            <a:ext cx="1248662" cy="1040232"/>
          </a:xfrm>
          <a:prstGeom prst="rect">
            <a:avLst/>
          </a:prstGeom>
        </p:spPr>
      </p:pic>
      <p:sp>
        <p:nvSpPr>
          <p:cNvPr id="10" name="CaixaDeTexto 9"/>
          <p:cNvSpPr txBox="1"/>
          <p:nvPr/>
        </p:nvSpPr>
        <p:spPr>
          <a:xfrm>
            <a:off x="633116" y="584478"/>
            <a:ext cx="1821332" cy="830997"/>
          </a:xfrm>
          <a:prstGeom prst="rect">
            <a:avLst/>
          </a:prstGeom>
          <a:noFill/>
        </p:spPr>
        <p:txBody>
          <a:bodyPr wrap="none" rtlCol="0">
            <a:spAutoFit/>
          </a:bodyPr>
          <a:lstStyle/>
          <a:p>
            <a:r>
              <a:rPr lang="pt-BR" sz="2800" b="1" dirty="0" smtClean="0">
                <a:solidFill>
                  <a:srgbClr val="E84F1C"/>
                </a:solidFill>
                <a:latin typeface="Microsoft PhagsPa" pitchFamily="34" charset="0"/>
              </a:rPr>
              <a:t>Semana 4</a:t>
            </a:r>
          </a:p>
          <a:p>
            <a:endParaRPr lang="pt-BR" sz="2000" b="1" dirty="0">
              <a:solidFill>
                <a:srgbClr val="E84F1C"/>
              </a:solidFill>
              <a:latin typeface="Microsoft PhagsPa" pitchFamily="34" charset="0"/>
            </a:endParaRPr>
          </a:p>
        </p:txBody>
      </p:sp>
      <p:cxnSp>
        <p:nvCxnSpPr>
          <p:cNvPr id="11" name="Conector reto 10"/>
          <p:cNvCxnSpPr/>
          <p:nvPr/>
        </p:nvCxnSpPr>
        <p:spPr>
          <a:xfrm>
            <a:off x="689675" y="1022888"/>
            <a:ext cx="3208149" cy="0"/>
          </a:xfrm>
          <a:prstGeom prst="line">
            <a:avLst/>
          </a:prstGeom>
          <a:ln w="12700">
            <a:solidFill>
              <a:srgbClr val="E84F1C"/>
            </a:solidFill>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flipH="1">
            <a:off x="5573000" y="1260730"/>
            <a:ext cx="5939167" cy="3508653"/>
          </a:xfrm>
          <a:prstGeom prst="rect">
            <a:avLst/>
          </a:prstGeom>
          <a:noFill/>
        </p:spPr>
        <p:txBody>
          <a:bodyPr wrap="square" rtlCol="0">
            <a:spAutoFit/>
          </a:bodyPr>
          <a:lstStyle/>
          <a:p>
            <a:pPr algn="just"/>
            <a:r>
              <a:rPr lang="pt-BR" dirty="0"/>
              <a:t>O dízimo tem ainda uma dimensão </a:t>
            </a:r>
            <a:r>
              <a:rPr lang="pt-BR" b="1" dirty="0"/>
              <a:t>CARITATIVA</a:t>
            </a:r>
            <a:r>
              <a:rPr lang="pt-BR" dirty="0"/>
              <a:t>, que se manifesta no cuidado com os pobres, por parte da comunidade. Uma das características das primeiras comunidades cristãs era de que “entre eles ninguém passava necessidade”, pois tudo era distribuído conforme a necessidade de cada um (At 4, 34-35). A atenção com os pobres e suas necessidades é uma característica da Igreja Apostólica. Ao reconhecerem a autenticidade do ministério de São Paulo, os apóstolos pediram que não se esquecesse dos pobres (</a:t>
            </a:r>
            <a:r>
              <a:rPr lang="pt-BR" dirty="0" err="1"/>
              <a:t>Gl</a:t>
            </a:r>
            <a:r>
              <a:rPr lang="pt-BR" dirty="0"/>
              <a:t> 2,10</a:t>
            </a:r>
            <a:r>
              <a:rPr lang="pt-BR"/>
              <a:t>). </a:t>
            </a:r>
            <a:endParaRPr lang="pt-BR" smtClean="0"/>
          </a:p>
          <a:p>
            <a:pPr algn="just"/>
            <a:endParaRPr lang="pt-BR" sz="1400" dirty="0"/>
          </a:p>
          <a:p>
            <a:r>
              <a:rPr lang="pt-BR" sz="1400" dirty="0"/>
              <a:t>#Dízimo #</a:t>
            </a:r>
            <a:r>
              <a:rPr lang="pt-BR" sz="1400" dirty="0" err="1"/>
              <a:t>ComissãodoDizimo</a:t>
            </a:r>
            <a:r>
              <a:rPr lang="pt-BR" sz="1400" dirty="0"/>
              <a:t> #Caridade #Doação #Compromisso #</a:t>
            </a:r>
            <a:r>
              <a:rPr lang="pt-BR" sz="1400" dirty="0" err="1"/>
              <a:t>Paróquiaxxxx</a:t>
            </a:r>
            <a:r>
              <a:rPr lang="pt-BR" sz="1400" dirty="0"/>
              <a:t> #Cidade #Juventude #</a:t>
            </a:r>
            <a:r>
              <a:rPr lang="pt-BR" sz="1400" dirty="0" err="1"/>
              <a:t>Pascom</a:t>
            </a:r>
            <a:r>
              <a:rPr lang="pt-BR" sz="1400" dirty="0"/>
              <a:t> #</a:t>
            </a:r>
            <a:r>
              <a:rPr lang="pt-BR" sz="1400" dirty="0" err="1" smtClean="0"/>
              <a:t>SerDizimista</a:t>
            </a:r>
            <a:r>
              <a:rPr lang="pt-BR" sz="1400" dirty="0" smtClean="0"/>
              <a:t> </a:t>
            </a:r>
            <a:r>
              <a:rPr lang="pt-BR" sz="1400" dirty="0"/>
              <a:t>#</a:t>
            </a:r>
            <a:r>
              <a:rPr lang="pt-BR" sz="1400" dirty="0" err="1"/>
              <a:t>SejaSouSereiDizimista</a:t>
            </a:r>
            <a:r>
              <a:rPr lang="pt-BR" sz="1400" dirty="0"/>
              <a:t> </a:t>
            </a: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298" y="1260730"/>
            <a:ext cx="4253520" cy="5315916"/>
          </a:xfrm>
          <a:prstGeom prst="rect">
            <a:avLst/>
          </a:prstGeom>
        </p:spPr>
      </p:pic>
    </p:spTree>
    <p:extLst>
      <p:ext uri="{BB962C8B-B14F-4D97-AF65-F5344CB8AC3E}">
        <p14:creationId xmlns:p14="http://schemas.microsoft.com/office/powerpoint/2010/main" val="3001968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4560</TotalTime>
  <Words>317</Words>
  <Application>Microsoft Office PowerPoint</Application>
  <PresentationFormat>Widescreen</PresentationFormat>
  <Paragraphs>96</Paragraphs>
  <Slides>16</Slides>
  <Notes>0</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16</vt:i4>
      </vt:variant>
    </vt:vector>
  </HeadingPairs>
  <TitlesOfParts>
    <vt:vector size="24" baseType="lpstr">
      <vt:lpstr>Arial</vt:lpstr>
      <vt:lpstr>Calibri</vt:lpstr>
      <vt:lpstr>Calibri Light</vt:lpstr>
      <vt:lpstr>Eras Light ITC</vt:lpstr>
      <vt:lpstr>Microsoft PhagsPa</vt:lpstr>
      <vt:lpstr>나눔고딕</vt:lpstr>
      <vt:lpstr>Office Theme</vt:lpstr>
      <vt:lpstr>Objeto de Shell de Gerenciador</vt:lpstr>
      <vt:lpstr>Apresentação do PowerPoint</vt:lpstr>
      <vt:lpstr>Abordagem</vt:lpstr>
      <vt:lpstr>Usando o Kit na minha Paróquia e Comunidade</vt:lpstr>
      <vt:lpstr>Usando o Kit na minha Paróquia e Comunidade</vt:lpstr>
      <vt:lpstr>Usando o Kit na minha Paróquia e Comunidade</vt:lpstr>
      <vt:lpstr>Apresentação do PowerPoint</vt:lpstr>
      <vt:lpstr>Apresentação do PowerPoint</vt:lpstr>
      <vt:lpstr>Apresentação do PowerPoint</vt:lpstr>
      <vt:lpstr>Apresentação do PowerPoint</vt:lpstr>
      <vt:lpstr>Apresentação do PowerPoint</vt:lpstr>
      <vt:lpstr>#</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Ace</dc:creator>
  <cp:lastModifiedBy>Gustavo Delfino</cp:lastModifiedBy>
  <cp:revision>126</cp:revision>
  <dcterms:created xsi:type="dcterms:W3CDTF">2018-05-01T01:29:16Z</dcterms:created>
  <dcterms:modified xsi:type="dcterms:W3CDTF">2019-07-11T21:07:23Z</dcterms:modified>
</cp:coreProperties>
</file>